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embeddings/Microsoft_Equation12.bin" ContentType="application/vnd.openxmlformats-officedocument.oleObje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3.bin" ContentType="application/vnd.openxmlformats-officedocument.oleObject"/>
  <Override PartName="/ppt/embeddings/Microsoft_Equation20.bin" ContentType="application/vnd.openxmlformats-officedocument.oleObject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embeddings/Microsoft_Equation17.bin" ContentType="application/vnd.openxmlformats-officedocument.oleObject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embeddings/Microsoft_Equation13.bin" ContentType="application/vnd.openxmlformats-officedocument.oleObject"/>
  <Override PartName="/ppt/slides/slide15.xml" ContentType="application/vnd.openxmlformats-officedocument.presentationml.slide+xml"/>
  <Override PartName="/ppt/embeddings/Microsoft_Equation8.bin" ContentType="application/vnd.openxmlformats-officedocument.oleObject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Override PartName="/ppt/embeddings/Microsoft_Equation21.bin" ContentType="application/vnd.openxmlformats-officedocument.oleObject"/>
  <Override PartName="/ppt/slideLayouts/slideLayout2.xml" ContentType="application/vnd.openxmlformats-officedocument.presentationml.slideLayout+xml"/>
  <Override PartName="/ppt/embeddings/Microsoft_Equation18.bin" ContentType="application/vnd.openxmlformats-officedocument.oleObject"/>
  <Override PartName="/ppt/embeddings/Microsoft_Equation14.bin" ContentType="application/vnd.openxmlformats-officedocument.oleObject"/>
  <Override PartName="/ppt/slides/slide16.xml" ContentType="application/vnd.openxmlformats-officedocument.presentationml.slide+xml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embeddings/Microsoft_Equation5.bin" ContentType="application/vnd.openxmlformats-officedocument.oleObject"/>
  <Override PartName="/ppt/embeddings/Microsoft_Equation22.bin" ContentType="application/vnd.openxmlformats-officedocument.oleObject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19.bin" ContentType="application/vnd.openxmlformats-officedocument.oleObject"/>
  <Override PartName="/ppt/slides/slide20.xml" ContentType="application/vnd.openxmlformats-officedocument.presentationml.slide+xml"/>
  <Override PartName="/ppt/embeddings/Microsoft_Equation15.bin" ContentType="application/vnd.openxmlformats-officedocument.oleObject"/>
  <Override PartName="/ppt/slides/slide17.xml" ContentType="application/vnd.openxmlformats-officedocument.presentationml.slide+xml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6.bin" ContentType="application/vnd.openxmlformats-officedocument.oleObject"/>
  <Override PartName="/ppt/slides/slide4.xml" ContentType="application/vnd.openxmlformats-officedocument.presentationml.slide+xml"/>
  <Override PartName="/ppt/embeddings/Microsoft_Equation23.bin" ContentType="application/vnd.openxmlformats-officedocument.oleObject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16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84" r:id="rId1"/>
  </p:sldMasterIdLst>
  <p:sldIdLst>
    <p:sldId id="256" r:id="rId2"/>
    <p:sldId id="287" r:id="rId3"/>
    <p:sldId id="294" r:id="rId4"/>
    <p:sldId id="295" r:id="rId5"/>
    <p:sldId id="257" r:id="rId6"/>
    <p:sldId id="288" r:id="rId7"/>
    <p:sldId id="289" r:id="rId8"/>
    <p:sldId id="290" r:id="rId9"/>
    <p:sldId id="291" r:id="rId10"/>
    <p:sldId id="292" r:id="rId11"/>
    <p:sldId id="293" r:id="rId12"/>
    <p:sldId id="300" r:id="rId13"/>
    <p:sldId id="301" r:id="rId14"/>
    <p:sldId id="285" r:id="rId15"/>
    <p:sldId id="286" r:id="rId16"/>
    <p:sldId id="296" r:id="rId17"/>
    <p:sldId id="297" r:id="rId18"/>
    <p:sldId id="298" r:id="rId19"/>
    <p:sldId id="299" r:id="rId20"/>
    <p:sldId id="302" r:id="rId21"/>
    <p:sldId id="303" r:id="rId2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0000"/>
    <a:srgbClr val="008040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ict"/><Relationship Id="rId12" Type="http://schemas.openxmlformats.org/officeDocument/2006/relationships/image" Target="../media/image13.pict"/><Relationship Id="rId1" Type="http://schemas.openxmlformats.org/officeDocument/2006/relationships/image" Target="../media/image2.pict"/><Relationship Id="rId2" Type="http://schemas.openxmlformats.org/officeDocument/2006/relationships/image" Target="../media/image3.pict"/><Relationship Id="rId3" Type="http://schemas.openxmlformats.org/officeDocument/2006/relationships/image" Target="../media/image4.pict"/><Relationship Id="rId4" Type="http://schemas.openxmlformats.org/officeDocument/2006/relationships/image" Target="../media/image5.pict"/><Relationship Id="rId5" Type="http://schemas.openxmlformats.org/officeDocument/2006/relationships/image" Target="../media/image6.pict"/><Relationship Id="rId6" Type="http://schemas.openxmlformats.org/officeDocument/2006/relationships/image" Target="../media/image7.pict"/><Relationship Id="rId7" Type="http://schemas.openxmlformats.org/officeDocument/2006/relationships/image" Target="../media/image8.pict"/><Relationship Id="rId8" Type="http://schemas.openxmlformats.org/officeDocument/2006/relationships/image" Target="../media/image9.pict"/><Relationship Id="rId9" Type="http://schemas.openxmlformats.org/officeDocument/2006/relationships/image" Target="../media/image10.pict"/><Relationship Id="rId10" Type="http://schemas.openxmlformats.org/officeDocument/2006/relationships/image" Target="../media/image1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Relationship Id="rId2" Type="http://schemas.openxmlformats.org/officeDocument/2006/relationships/image" Target="../media/image17.pict"/><Relationship Id="rId3" Type="http://schemas.openxmlformats.org/officeDocument/2006/relationships/image" Target="../media/image18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ict"/><Relationship Id="rId2" Type="http://schemas.openxmlformats.org/officeDocument/2006/relationships/image" Target="../media/image18.pict"/><Relationship Id="rId3" Type="http://schemas.openxmlformats.org/officeDocument/2006/relationships/image" Target="../media/image20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E195-4C0D-3B43-A656-0E99E323A38B}" type="datetimeFigureOut">
              <a:rPr lang="sv-SE" smtClean="0"/>
              <a:pPr/>
              <a:t>12-10-02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2582-9FC8-4B1B-8456-B27CC842DEE2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0" name="Rektangel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E195-4C0D-3B43-A656-0E99E323A38B}" type="datetimeFigureOut">
              <a:rPr lang="sv-SE" smtClean="0"/>
              <a:pPr/>
              <a:t>12-10-02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87E-DF00-7F47-86FF-5EE303D4AFF7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E195-4C0D-3B43-A656-0E99E323A38B}" type="datetimeFigureOut">
              <a:rPr lang="sv-SE" smtClean="0"/>
              <a:pPr/>
              <a:t>12-10-02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87E-DF00-7F47-86FF-5EE303D4AFF7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E195-4C0D-3B43-A656-0E99E323A38B}" type="datetimeFigureOut">
              <a:rPr lang="sv-SE" smtClean="0"/>
              <a:pPr/>
              <a:t>12-10-02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87E-DF00-7F47-86FF-5EE303D4AFF7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F9B5-85F7-443F-A1D5-3EAA3C3899FA}" type="datetimeFigureOut">
              <a:rPr lang="sv-SE" smtClean="0"/>
              <a:pPr/>
              <a:t>12-10-02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A3BC-1721-41A9-A28E-3ABDE20B2BFB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E195-4C0D-3B43-A656-0E99E323A38B}" type="datetimeFigureOut">
              <a:rPr lang="sv-SE" smtClean="0"/>
              <a:pPr/>
              <a:t>12-10-02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87E-DF00-7F47-86FF-5EE303D4AFF7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E195-4C0D-3B43-A656-0E99E323A38B}" type="datetimeFigureOut">
              <a:rPr lang="sv-SE" smtClean="0"/>
              <a:pPr/>
              <a:t>12-10-02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87E-DF00-7F47-86FF-5EE303D4AFF7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E195-4C0D-3B43-A656-0E99E323A38B}" type="datetimeFigureOut">
              <a:rPr lang="sv-SE" smtClean="0"/>
              <a:pPr/>
              <a:t>12-10-02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87E-DF00-7F47-86FF-5EE303D4AFF7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E195-4C0D-3B43-A656-0E99E323A38B}" type="datetimeFigureOut">
              <a:rPr lang="sv-SE" smtClean="0"/>
              <a:pPr/>
              <a:t>12-10-02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87E-DF00-7F47-86FF-5EE303D4AFF7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E195-4C0D-3B43-A656-0E99E323A38B}" type="datetimeFigureOut">
              <a:rPr lang="sv-SE" smtClean="0"/>
              <a:pPr/>
              <a:t>12-10-02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287E-DF00-7F47-86FF-5EE303D4AFF7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2" name="Rektangel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B21E195-4C0D-3B43-A656-0E99E323A38B}" type="datetimeFigureOut">
              <a:rPr lang="sv-SE" smtClean="0"/>
              <a:pPr/>
              <a:t>12-10-02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98B287E-DF00-7F47-86FF-5EE303D4AFF7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9B21E195-4C0D-3B43-A656-0E99E323A38B}" type="datetimeFigureOut">
              <a:rPr lang="sv-SE" smtClean="0"/>
              <a:pPr/>
              <a:t>12-10-02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698B287E-DF00-7F47-86FF-5EE303D4AFF7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6.bin"/><Relationship Id="rId4" Type="http://schemas.openxmlformats.org/officeDocument/2006/relationships/oleObject" Target="../embeddings/Microsoft_Equation17.bin"/><Relationship Id="rId5" Type="http://schemas.openxmlformats.org/officeDocument/2006/relationships/oleObject" Target="../embeddings/Microsoft_Equation1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9.bin"/><Relationship Id="rId4" Type="http://schemas.openxmlformats.org/officeDocument/2006/relationships/oleObject" Target="../embeddings/Microsoft_Equation20.bin"/><Relationship Id="rId5" Type="http://schemas.openxmlformats.org/officeDocument/2006/relationships/oleObject" Target="../embeddings/Microsoft_Equation21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9.bin"/><Relationship Id="rId12" Type="http://schemas.openxmlformats.org/officeDocument/2006/relationships/oleObject" Target="../embeddings/Microsoft_Equation10.bin"/><Relationship Id="rId13" Type="http://schemas.openxmlformats.org/officeDocument/2006/relationships/oleObject" Target="../embeddings/Microsoft_Equation11.bin"/><Relationship Id="rId14" Type="http://schemas.openxmlformats.org/officeDocument/2006/relationships/oleObject" Target="../embeddings/Microsoft_Equation1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6" Type="http://schemas.openxmlformats.org/officeDocument/2006/relationships/oleObject" Target="../embeddings/Microsoft_Equation4.bin"/><Relationship Id="rId7" Type="http://schemas.openxmlformats.org/officeDocument/2006/relationships/oleObject" Target="../embeddings/Microsoft_Equation5.bin"/><Relationship Id="rId8" Type="http://schemas.openxmlformats.org/officeDocument/2006/relationships/oleObject" Target="../embeddings/Microsoft_Equation6.bin"/><Relationship Id="rId9" Type="http://schemas.openxmlformats.org/officeDocument/2006/relationships/oleObject" Target="../embeddings/Microsoft_Equation7.bin"/><Relationship Id="rId10" Type="http://schemas.openxmlformats.org/officeDocument/2006/relationships/oleObject" Target="../embeddings/Microsoft_Equation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" y="3355848"/>
            <a:ext cx="9144000" cy="1673352"/>
          </a:xfrm>
        </p:spPr>
        <p:txBody>
          <a:bodyPr>
            <a:normAutofit/>
          </a:bodyPr>
          <a:lstStyle/>
          <a:p>
            <a:r>
              <a:rPr lang="sv-SE" dirty="0" err="1" smtClean="0"/>
              <a:t>Algebraic</a:t>
            </a:r>
            <a:r>
              <a:rPr lang="sv-SE" dirty="0" smtClean="0"/>
              <a:t> </a:t>
            </a:r>
            <a:r>
              <a:rPr lang="sv-SE" dirty="0" err="1" smtClean="0"/>
              <a:t>Algorithms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Verifying</a:t>
            </a:r>
            <a:r>
              <a:rPr lang="sv-SE" dirty="0" smtClean="0"/>
              <a:t> </a:t>
            </a:r>
            <a:r>
              <a:rPr lang="sv-SE" dirty="0" err="1" smtClean="0"/>
              <a:t>Matrix</a:t>
            </a:r>
            <a:r>
              <a:rPr lang="sv-SE" dirty="0" smtClean="0"/>
              <a:t> </a:t>
            </a:r>
            <a:r>
              <a:rPr lang="sv-SE" dirty="0" err="1" smtClean="0"/>
              <a:t>Products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Idea</a:t>
            </a:r>
            <a:r>
              <a:rPr lang="sv-SE" dirty="0" smtClean="0"/>
              <a:t>: Project the </a:t>
            </a:r>
            <a:r>
              <a:rPr lang="sv-SE" dirty="0" err="1" smtClean="0"/>
              <a:t>difference</a:t>
            </a:r>
            <a:r>
              <a:rPr lang="sv-SE" dirty="0" smtClean="0"/>
              <a:t> </a:t>
            </a:r>
            <a:r>
              <a:rPr lang="sv-SE" dirty="0" err="1" smtClean="0"/>
              <a:t>matrix</a:t>
            </a:r>
            <a:r>
              <a:rPr lang="sv-SE" dirty="0" smtClean="0"/>
              <a:t> on a </a:t>
            </a:r>
            <a:r>
              <a:rPr lang="sv-SE" dirty="0" err="1" smtClean="0"/>
              <a:t>randomly</a:t>
            </a:r>
            <a:r>
              <a:rPr lang="sv-SE" dirty="0" smtClean="0"/>
              <a:t> chosen 0/1-vector r.</a:t>
            </a:r>
          </a:p>
          <a:p>
            <a:r>
              <a:rPr lang="sv-SE" dirty="0" err="1" smtClean="0"/>
              <a:t>If</a:t>
            </a:r>
            <a:r>
              <a:rPr lang="sv-SE" dirty="0" smtClean="0"/>
              <a:t> (AB-C)r</a:t>
            </a:r>
            <a:r>
              <a:rPr lang="sv-SE" dirty="0" smtClean="0"/>
              <a:t>=A(Br)-Cr=0</a:t>
            </a:r>
            <a:r>
              <a:rPr lang="sv-SE" dirty="0" smtClean="0"/>
              <a:t>,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conclude</a:t>
            </a:r>
            <a:r>
              <a:rPr lang="sv-SE" dirty="0" smtClean="0"/>
              <a:t> that AB=C, </a:t>
            </a:r>
            <a:r>
              <a:rPr lang="sv-SE" dirty="0" err="1" smtClean="0"/>
              <a:t>otherwise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deem</a:t>
            </a:r>
            <a:r>
              <a:rPr lang="sv-SE" dirty="0" smtClean="0"/>
              <a:t> </a:t>
            </a:r>
            <a:r>
              <a:rPr lang="sv-SE" dirty="0" err="1" smtClean="0"/>
              <a:t>them</a:t>
            </a:r>
            <a:r>
              <a:rPr lang="sv-SE" dirty="0" smtClean="0"/>
              <a:t> different.</a:t>
            </a:r>
          </a:p>
          <a:p>
            <a:r>
              <a:rPr lang="sv-SE" dirty="0" smtClean="0"/>
              <a:t>No </a:t>
            </a:r>
            <a:r>
              <a:rPr lang="sv-SE" dirty="0" err="1" smtClean="0"/>
              <a:t>false</a:t>
            </a:r>
            <a:r>
              <a:rPr lang="sv-SE" dirty="0" smtClean="0"/>
              <a:t> negatives.</a:t>
            </a:r>
          </a:p>
          <a:p>
            <a:r>
              <a:rPr lang="sv-SE" dirty="0" err="1" smtClean="0"/>
              <a:t>False</a:t>
            </a:r>
            <a:r>
              <a:rPr lang="sv-SE" dirty="0" smtClean="0"/>
              <a:t> positives with </a:t>
            </a:r>
            <a:r>
              <a:rPr lang="sv-SE" dirty="0" err="1" smtClean="0"/>
              <a:t>probability</a:t>
            </a:r>
            <a:r>
              <a:rPr lang="sv-SE" dirty="0" smtClean="0"/>
              <a:t> &lt;=1/2.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err="1" smtClean="0"/>
              <a:t>Note</a:t>
            </a:r>
            <a:r>
              <a:rPr lang="sv-SE" dirty="0" smtClean="0"/>
              <a:t> that this is an O(n</a:t>
            </a:r>
            <a:r>
              <a:rPr lang="sv-SE" baseline="30000" dirty="0" smtClean="0"/>
              <a:t>2</a:t>
            </a:r>
            <a:r>
              <a:rPr lang="sv-SE" dirty="0" smtClean="0"/>
              <a:t>) time </a:t>
            </a:r>
            <a:r>
              <a:rPr lang="sv-SE" dirty="0" err="1" smtClean="0"/>
              <a:t>algorithm</a:t>
            </a:r>
            <a:r>
              <a:rPr lang="sv-SE" dirty="0" smtClean="0"/>
              <a:t>!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Verifying</a:t>
            </a:r>
            <a:r>
              <a:rPr lang="sv-SE" dirty="0" smtClean="0"/>
              <a:t> </a:t>
            </a:r>
            <a:r>
              <a:rPr lang="sv-SE" dirty="0" err="1" smtClean="0"/>
              <a:t>Matrix</a:t>
            </a:r>
            <a:r>
              <a:rPr lang="sv-SE" dirty="0" smtClean="0"/>
              <a:t> </a:t>
            </a:r>
            <a:r>
              <a:rPr lang="sv-SE" dirty="0" err="1" smtClean="0"/>
              <a:t>Products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smtClean="0"/>
              <a:t>	  (</a:t>
            </a:r>
            <a:r>
              <a:rPr lang="sv-SE" dirty="0" smtClean="0"/>
              <a:t>AB-C</a:t>
            </a:r>
            <a:r>
              <a:rPr lang="sv-SE" smtClean="0"/>
              <a:t>)=			   r=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175825" y="2743984"/>
            <a:ext cx="3903740" cy="31830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/>
          <p:cNvSpPr/>
          <p:nvPr/>
        </p:nvSpPr>
        <p:spPr>
          <a:xfrm>
            <a:off x="1175825" y="4125404"/>
            <a:ext cx="3115480" cy="20044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2414362" y="4123816"/>
            <a:ext cx="297875" cy="23519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3162513" y="4123816"/>
            <a:ext cx="297875" cy="23519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4291305" y="4123816"/>
            <a:ext cx="297875" cy="23519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9"/>
          <p:cNvCxnSpPr/>
          <p:nvPr/>
        </p:nvCxnSpPr>
        <p:spPr>
          <a:xfrm>
            <a:off x="1175825" y="4122228"/>
            <a:ext cx="390374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1175825" y="4359015"/>
            <a:ext cx="3903740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Ellips 7"/>
          <p:cNvSpPr/>
          <p:nvPr/>
        </p:nvSpPr>
        <p:spPr>
          <a:xfrm>
            <a:off x="2116487" y="4123816"/>
            <a:ext cx="297875" cy="23519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12"/>
          <p:cNvCxnSpPr/>
          <p:nvPr/>
        </p:nvCxnSpPr>
        <p:spPr>
          <a:xfrm rot="5400000">
            <a:off x="3667432" y="4359809"/>
            <a:ext cx="3327538" cy="158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 rot="16200000" flipH="1">
            <a:off x="4035125" y="4384178"/>
            <a:ext cx="3280386" cy="1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>
          <a:xfrm>
            <a:off x="5330407" y="2696834"/>
            <a:ext cx="344912" cy="2555935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textruta 19"/>
          <p:cNvSpPr txBox="1"/>
          <p:nvPr/>
        </p:nvSpPr>
        <p:spPr>
          <a:xfrm>
            <a:off x="2069453" y="3649926"/>
            <a:ext cx="59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e1</a:t>
            </a:r>
            <a:endParaRPr lang="sv-SE" dirty="0"/>
          </a:p>
        </p:txBody>
      </p:sp>
      <p:sp>
        <p:nvSpPr>
          <p:cNvPr id="21" name="textruta 20"/>
          <p:cNvSpPr txBox="1"/>
          <p:nvPr/>
        </p:nvSpPr>
        <p:spPr>
          <a:xfrm>
            <a:off x="2378633" y="3661206"/>
            <a:ext cx="59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e2</a:t>
            </a:r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3099807" y="3661206"/>
            <a:ext cx="59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e3</a:t>
            </a:r>
            <a:endParaRPr lang="sv-SE" dirty="0"/>
          </a:p>
        </p:txBody>
      </p:sp>
      <p:sp>
        <p:nvSpPr>
          <p:cNvPr id="23" name="textruta 22"/>
          <p:cNvSpPr txBox="1"/>
          <p:nvPr/>
        </p:nvSpPr>
        <p:spPr>
          <a:xfrm>
            <a:off x="4244271" y="3674496"/>
            <a:ext cx="59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e4</a:t>
            </a:r>
            <a:endParaRPr lang="sv-SE" dirty="0"/>
          </a:p>
        </p:txBody>
      </p:sp>
      <p:sp>
        <p:nvSpPr>
          <p:cNvPr id="24" name="Ellips 23"/>
          <p:cNvSpPr/>
          <p:nvPr/>
        </p:nvSpPr>
        <p:spPr>
          <a:xfrm>
            <a:off x="5377444" y="3532326"/>
            <a:ext cx="297875" cy="23519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/>
          <p:cNvSpPr/>
          <p:nvPr/>
        </p:nvSpPr>
        <p:spPr>
          <a:xfrm>
            <a:off x="5377444" y="3784059"/>
            <a:ext cx="297875" cy="23519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/>
          <p:cNvSpPr/>
          <p:nvPr/>
        </p:nvSpPr>
        <p:spPr>
          <a:xfrm>
            <a:off x="5361766" y="4362455"/>
            <a:ext cx="297875" cy="23519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/>
          <p:cNvSpPr/>
          <p:nvPr/>
        </p:nvSpPr>
        <p:spPr>
          <a:xfrm>
            <a:off x="5361766" y="5237089"/>
            <a:ext cx="297875" cy="235199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ruta 27"/>
          <p:cNvSpPr txBox="1"/>
          <p:nvPr/>
        </p:nvSpPr>
        <p:spPr>
          <a:xfrm>
            <a:off x="5675319" y="3418220"/>
            <a:ext cx="59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r1</a:t>
            </a:r>
            <a:endParaRPr lang="sv-SE" dirty="0"/>
          </a:p>
        </p:txBody>
      </p:sp>
      <p:sp>
        <p:nvSpPr>
          <p:cNvPr id="29" name="textruta 28"/>
          <p:cNvSpPr txBox="1"/>
          <p:nvPr/>
        </p:nvSpPr>
        <p:spPr>
          <a:xfrm>
            <a:off x="5675319" y="3681286"/>
            <a:ext cx="59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r2</a:t>
            </a:r>
            <a:endParaRPr lang="sv-SE" dirty="0"/>
          </a:p>
        </p:txBody>
      </p:sp>
      <p:sp>
        <p:nvSpPr>
          <p:cNvPr id="30" name="textruta 29"/>
          <p:cNvSpPr txBox="1"/>
          <p:nvPr/>
        </p:nvSpPr>
        <p:spPr>
          <a:xfrm>
            <a:off x="5675317" y="4247445"/>
            <a:ext cx="59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r3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5675319" y="5099463"/>
            <a:ext cx="59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r4</a:t>
            </a:r>
            <a:endParaRPr lang="sv-SE" dirty="0"/>
          </a:p>
        </p:txBody>
      </p:sp>
      <p:graphicFrame>
        <p:nvGraphicFramePr>
          <p:cNvPr id="32" name="Objekt 31"/>
          <p:cNvGraphicFramePr>
            <a:graphicFrameLocks noChangeAspect="1"/>
          </p:cNvGraphicFramePr>
          <p:nvPr/>
        </p:nvGraphicFramePr>
        <p:xfrm>
          <a:off x="6271069" y="3610034"/>
          <a:ext cx="2532673" cy="1030739"/>
        </p:xfrm>
        <a:graphic>
          <a:graphicData uri="http://schemas.openxmlformats.org/presentationml/2006/ole">
            <p:oleObj spid="_x0000_s48130" name="Equation" r:id="rId3" imgW="10922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Polynomial</a:t>
            </a:r>
            <a:r>
              <a:rPr lang="sv-SE" dirty="0" smtClean="0"/>
              <a:t> </a:t>
            </a:r>
            <a:r>
              <a:rPr lang="sv-SE" dirty="0" err="1" smtClean="0"/>
              <a:t>Identity</a:t>
            </a:r>
            <a:r>
              <a:rPr lang="sv-SE" dirty="0" smtClean="0"/>
              <a:t> Testing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Given ”black box” </a:t>
            </a:r>
            <a:r>
              <a:rPr lang="sv-SE" dirty="0" err="1" smtClean="0"/>
              <a:t>multivariate</a:t>
            </a:r>
            <a:r>
              <a:rPr lang="sv-SE" dirty="0" smtClean="0"/>
              <a:t> </a:t>
            </a:r>
            <a:r>
              <a:rPr lang="sv-SE" dirty="0" err="1" smtClean="0"/>
              <a:t>polynomial</a:t>
            </a:r>
            <a:r>
              <a:rPr lang="sv-SE" dirty="0" smtClean="0"/>
              <a:t> P, is P </a:t>
            </a:r>
            <a:r>
              <a:rPr lang="sv-SE" dirty="0" err="1" smtClean="0"/>
              <a:t>identically</a:t>
            </a:r>
            <a:r>
              <a:rPr lang="sv-SE" dirty="0" smtClean="0"/>
              <a:t> </a:t>
            </a:r>
            <a:r>
              <a:rPr lang="sv-SE" dirty="0" err="1" smtClean="0"/>
              <a:t>zero</a:t>
            </a:r>
            <a:r>
              <a:rPr lang="sv-SE" dirty="0" smtClean="0"/>
              <a:t> or not?</a:t>
            </a:r>
          </a:p>
          <a:p>
            <a:r>
              <a:rPr lang="sv-SE" dirty="0" err="1" smtClean="0"/>
              <a:t>Think</a:t>
            </a:r>
            <a:r>
              <a:rPr lang="sv-SE" dirty="0" smtClean="0"/>
              <a:t> of </a:t>
            </a:r>
            <a:r>
              <a:rPr lang="sv-SE" dirty="0" err="1" smtClean="0"/>
              <a:t>polynomial</a:t>
            </a:r>
            <a:r>
              <a:rPr lang="sv-SE" dirty="0" smtClean="0"/>
              <a:t> P as given by </a:t>
            </a:r>
            <a:r>
              <a:rPr lang="sv-SE" i="1" dirty="0" err="1" smtClean="0"/>
              <a:t>arithmetic</a:t>
            </a:r>
            <a:r>
              <a:rPr lang="sv-SE" i="1" dirty="0" smtClean="0"/>
              <a:t> </a:t>
            </a:r>
            <a:r>
              <a:rPr lang="sv-SE" i="1" dirty="0" err="1" smtClean="0"/>
              <a:t>circuit</a:t>
            </a:r>
            <a:r>
              <a:rPr lang="sv-SE" dirty="0" smtClean="0"/>
              <a:t>:</a:t>
            </a:r>
            <a:endParaRPr lang="sv-SE" dirty="0"/>
          </a:p>
        </p:txBody>
      </p:sp>
      <p:sp>
        <p:nvSpPr>
          <p:cNvPr id="4" name="Ellips 3"/>
          <p:cNvSpPr/>
          <p:nvPr/>
        </p:nvSpPr>
        <p:spPr>
          <a:xfrm>
            <a:off x="3447143" y="4445000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" name="Ellips 4"/>
          <p:cNvSpPr/>
          <p:nvPr/>
        </p:nvSpPr>
        <p:spPr>
          <a:xfrm>
            <a:off x="4225473" y="3637644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6" name="Ellips 5"/>
          <p:cNvSpPr/>
          <p:nvPr/>
        </p:nvSpPr>
        <p:spPr>
          <a:xfrm>
            <a:off x="5078189" y="4445000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" name="Ellips 6"/>
          <p:cNvSpPr/>
          <p:nvPr/>
        </p:nvSpPr>
        <p:spPr>
          <a:xfrm>
            <a:off x="6683834" y="4445000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" name="Ellips 7"/>
          <p:cNvSpPr/>
          <p:nvPr/>
        </p:nvSpPr>
        <p:spPr>
          <a:xfrm>
            <a:off x="2195286" y="4445000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9" name="Ellips 8"/>
          <p:cNvSpPr/>
          <p:nvPr/>
        </p:nvSpPr>
        <p:spPr>
          <a:xfrm>
            <a:off x="1560286" y="5286829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0" name="Ellips 9"/>
          <p:cNvSpPr/>
          <p:nvPr/>
        </p:nvSpPr>
        <p:spPr>
          <a:xfrm>
            <a:off x="2367640" y="5286829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1" name="Ellips 10"/>
          <p:cNvSpPr/>
          <p:nvPr/>
        </p:nvSpPr>
        <p:spPr>
          <a:xfrm>
            <a:off x="3897086" y="5286829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2" name="Ellips 11"/>
          <p:cNvSpPr/>
          <p:nvPr/>
        </p:nvSpPr>
        <p:spPr>
          <a:xfrm>
            <a:off x="4740728" y="5286829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3" name="Ellips 12"/>
          <p:cNvSpPr/>
          <p:nvPr/>
        </p:nvSpPr>
        <p:spPr>
          <a:xfrm>
            <a:off x="5531756" y="5286829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Ellips 13"/>
          <p:cNvSpPr/>
          <p:nvPr/>
        </p:nvSpPr>
        <p:spPr>
          <a:xfrm>
            <a:off x="6339112" y="5286829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1019633" y="6115538"/>
            <a:ext cx="86867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x1 x2 x3 x4 x5 x6 x7 x8 x9 x10 x11 x12 x13 x14</a:t>
            </a:r>
            <a:endParaRPr lang="sv-SE" sz="3200" dirty="0"/>
          </a:p>
        </p:txBody>
      </p:sp>
      <p:sp>
        <p:nvSpPr>
          <p:cNvPr id="16" name="Ellips 15"/>
          <p:cNvSpPr/>
          <p:nvPr/>
        </p:nvSpPr>
        <p:spPr>
          <a:xfrm>
            <a:off x="3129641" y="5286829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7" name="Ellips 16"/>
          <p:cNvSpPr/>
          <p:nvPr/>
        </p:nvSpPr>
        <p:spPr>
          <a:xfrm>
            <a:off x="7273470" y="5286829"/>
            <a:ext cx="635000" cy="5987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19" name="Rak 18"/>
          <p:cNvCxnSpPr>
            <a:stCxn id="8" idx="7"/>
            <a:endCxn id="5" idx="2"/>
          </p:cNvCxnSpPr>
          <p:nvPr/>
        </p:nvCxnSpPr>
        <p:spPr>
          <a:xfrm rot="5400000" flipH="1" flipV="1">
            <a:off x="3183543" y="3490751"/>
            <a:ext cx="595679" cy="1488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>
            <a:stCxn id="4" idx="7"/>
            <a:endCxn id="5" idx="3"/>
          </p:cNvCxnSpPr>
          <p:nvPr/>
        </p:nvCxnSpPr>
        <p:spPr>
          <a:xfrm rot="5400000" flipH="1" flipV="1">
            <a:off x="3961807" y="4176020"/>
            <a:ext cx="384002" cy="3293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>
            <a:stCxn id="5" idx="5"/>
            <a:endCxn id="6" idx="1"/>
          </p:cNvCxnSpPr>
          <p:nvPr/>
        </p:nvCxnSpPr>
        <p:spPr>
          <a:xfrm rot="16200000" flipH="1">
            <a:off x="4777330" y="4138827"/>
            <a:ext cx="384002" cy="4037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>
            <a:stCxn id="5" idx="6"/>
            <a:endCxn id="7" idx="1"/>
          </p:cNvCxnSpPr>
          <p:nvPr/>
        </p:nvCxnSpPr>
        <p:spPr>
          <a:xfrm>
            <a:off x="4860473" y="3937001"/>
            <a:ext cx="1916355" cy="5956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ak 28"/>
          <p:cNvCxnSpPr>
            <a:stCxn id="8" idx="3"/>
            <a:endCxn id="9" idx="0"/>
          </p:cNvCxnSpPr>
          <p:nvPr/>
        </p:nvCxnSpPr>
        <p:spPr>
          <a:xfrm rot="5400000">
            <a:off x="1917636" y="4916184"/>
            <a:ext cx="330795" cy="4104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ak 31"/>
          <p:cNvCxnSpPr>
            <a:stCxn id="8" idx="4"/>
            <a:endCxn id="10" idx="0"/>
          </p:cNvCxnSpPr>
          <p:nvPr/>
        </p:nvCxnSpPr>
        <p:spPr>
          <a:xfrm rot="16200000" flipH="1">
            <a:off x="2477406" y="5079094"/>
            <a:ext cx="243115" cy="1723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>
            <a:stCxn id="8" idx="5"/>
            <a:endCxn id="11" idx="1"/>
          </p:cNvCxnSpPr>
          <p:nvPr/>
        </p:nvCxnSpPr>
        <p:spPr>
          <a:xfrm rot="16200000" flipH="1">
            <a:off x="3154449" y="4538877"/>
            <a:ext cx="418475" cy="1252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>
            <a:stCxn id="16" idx="0"/>
            <a:endCxn id="4" idx="3"/>
          </p:cNvCxnSpPr>
          <p:nvPr/>
        </p:nvCxnSpPr>
        <p:spPr>
          <a:xfrm rot="5400000" flipH="1" flipV="1">
            <a:off x="3328242" y="5074934"/>
            <a:ext cx="330795" cy="929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Rak 38"/>
          <p:cNvCxnSpPr>
            <a:stCxn id="4" idx="5"/>
            <a:endCxn id="11" idx="0"/>
          </p:cNvCxnSpPr>
          <p:nvPr/>
        </p:nvCxnSpPr>
        <p:spPr>
          <a:xfrm rot="16200000" flipH="1">
            <a:off x="3936470" y="5008712"/>
            <a:ext cx="330795" cy="2254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ak 40"/>
          <p:cNvCxnSpPr>
            <a:stCxn id="6" idx="3"/>
            <a:endCxn id="12" idx="0"/>
          </p:cNvCxnSpPr>
          <p:nvPr/>
        </p:nvCxnSpPr>
        <p:spPr>
          <a:xfrm rot="5400000">
            <a:off x="4949309" y="5064954"/>
            <a:ext cx="330795" cy="112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ak 42"/>
          <p:cNvCxnSpPr>
            <a:endCxn id="6" idx="2"/>
          </p:cNvCxnSpPr>
          <p:nvPr/>
        </p:nvCxnSpPr>
        <p:spPr>
          <a:xfrm flipV="1">
            <a:off x="4318467" y="4744357"/>
            <a:ext cx="759722" cy="6301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ak 44"/>
          <p:cNvCxnSpPr>
            <a:stCxn id="6" idx="5"/>
            <a:endCxn id="13" idx="0"/>
          </p:cNvCxnSpPr>
          <p:nvPr/>
        </p:nvCxnSpPr>
        <p:spPr>
          <a:xfrm rot="16200000" flipH="1">
            <a:off x="5569328" y="5006900"/>
            <a:ext cx="330795" cy="2290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>
            <a:stCxn id="7" idx="3"/>
            <a:endCxn id="14" idx="0"/>
          </p:cNvCxnSpPr>
          <p:nvPr/>
        </p:nvCxnSpPr>
        <p:spPr>
          <a:xfrm rot="5400000">
            <a:off x="6551323" y="5061323"/>
            <a:ext cx="330795" cy="120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ak 48"/>
          <p:cNvCxnSpPr>
            <a:stCxn id="7" idx="5"/>
            <a:endCxn id="17" idx="0"/>
          </p:cNvCxnSpPr>
          <p:nvPr/>
        </p:nvCxnSpPr>
        <p:spPr>
          <a:xfrm rot="16200000" flipH="1">
            <a:off x="7243008" y="4938866"/>
            <a:ext cx="330795" cy="3651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ak 50"/>
          <p:cNvCxnSpPr>
            <a:stCxn id="9" idx="3"/>
          </p:cNvCxnSpPr>
          <p:nvPr/>
        </p:nvCxnSpPr>
        <p:spPr>
          <a:xfrm rot="5400000">
            <a:off x="1169245" y="5916764"/>
            <a:ext cx="602937" cy="3651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Rak 52"/>
          <p:cNvCxnSpPr>
            <a:stCxn id="9" idx="4"/>
          </p:cNvCxnSpPr>
          <p:nvPr/>
        </p:nvCxnSpPr>
        <p:spPr>
          <a:xfrm rot="5400000">
            <a:off x="1620158" y="6143171"/>
            <a:ext cx="51525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Rak 55"/>
          <p:cNvCxnSpPr>
            <a:stCxn id="9" idx="5"/>
          </p:cNvCxnSpPr>
          <p:nvPr/>
        </p:nvCxnSpPr>
        <p:spPr>
          <a:xfrm rot="16200000" flipH="1">
            <a:off x="2314498" y="5585656"/>
            <a:ext cx="602937" cy="10273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Rak 57"/>
          <p:cNvCxnSpPr>
            <a:stCxn id="14" idx="3"/>
          </p:cNvCxnSpPr>
          <p:nvPr/>
        </p:nvCxnSpPr>
        <p:spPr>
          <a:xfrm rot="5400000">
            <a:off x="5680463" y="5649156"/>
            <a:ext cx="602936" cy="900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Rak 59"/>
          <p:cNvCxnSpPr>
            <a:stCxn id="17" idx="5"/>
          </p:cNvCxnSpPr>
          <p:nvPr/>
        </p:nvCxnSpPr>
        <p:spPr>
          <a:xfrm rot="16200000" flipH="1">
            <a:off x="7715627" y="5897712"/>
            <a:ext cx="602936" cy="403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Rak 61"/>
          <p:cNvCxnSpPr>
            <a:stCxn id="17" idx="4"/>
          </p:cNvCxnSpPr>
          <p:nvPr/>
        </p:nvCxnSpPr>
        <p:spPr>
          <a:xfrm rot="16200000" flipH="1">
            <a:off x="7332945" y="6143567"/>
            <a:ext cx="51605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Rak 63"/>
          <p:cNvCxnSpPr>
            <a:stCxn id="17" idx="3"/>
          </p:cNvCxnSpPr>
          <p:nvPr/>
        </p:nvCxnSpPr>
        <p:spPr>
          <a:xfrm rot="5400000">
            <a:off x="6770179" y="5804514"/>
            <a:ext cx="602936" cy="5896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Rak 65"/>
          <p:cNvCxnSpPr>
            <a:stCxn id="14" idx="4"/>
          </p:cNvCxnSpPr>
          <p:nvPr/>
        </p:nvCxnSpPr>
        <p:spPr>
          <a:xfrm rot="5400000">
            <a:off x="6153659" y="5898640"/>
            <a:ext cx="516051" cy="4898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ak 67"/>
          <p:cNvCxnSpPr/>
          <p:nvPr/>
        </p:nvCxnSpPr>
        <p:spPr>
          <a:xfrm rot="16200000" flipH="1">
            <a:off x="4123411" y="5992918"/>
            <a:ext cx="603731" cy="2136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Rak 69"/>
          <p:cNvCxnSpPr>
            <a:stCxn id="10" idx="5"/>
          </p:cNvCxnSpPr>
          <p:nvPr/>
        </p:nvCxnSpPr>
        <p:spPr>
          <a:xfrm rot="16200000" flipH="1">
            <a:off x="2923027" y="5784482"/>
            <a:ext cx="603731" cy="6304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Rak 71"/>
          <p:cNvCxnSpPr>
            <a:stCxn id="10" idx="3"/>
          </p:cNvCxnSpPr>
          <p:nvPr/>
        </p:nvCxnSpPr>
        <p:spPr>
          <a:xfrm rot="5400000">
            <a:off x="2026095" y="5967054"/>
            <a:ext cx="603731" cy="2653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Rak 73"/>
          <p:cNvCxnSpPr>
            <a:stCxn id="10" idx="4"/>
          </p:cNvCxnSpPr>
          <p:nvPr/>
        </p:nvCxnSpPr>
        <p:spPr>
          <a:xfrm rot="16200000" flipH="1">
            <a:off x="2427115" y="6143567"/>
            <a:ext cx="51605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Rak 75"/>
          <p:cNvCxnSpPr>
            <a:stCxn id="16" idx="5"/>
          </p:cNvCxnSpPr>
          <p:nvPr/>
        </p:nvCxnSpPr>
        <p:spPr>
          <a:xfrm rot="16200000" flipH="1">
            <a:off x="3575030" y="5894479"/>
            <a:ext cx="603730" cy="4104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Rak 77"/>
          <p:cNvCxnSpPr>
            <a:stCxn id="16" idx="4"/>
          </p:cNvCxnSpPr>
          <p:nvPr/>
        </p:nvCxnSpPr>
        <p:spPr>
          <a:xfrm rot="16200000" flipH="1">
            <a:off x="3301369" y="6031315"/>
            <a:ext cx="516051" cy="2245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Rak 82"/>
          <p:cNvCxnSpPr>
            <a:stCxn id="12" idx="4"/>
          </p:cNvCxnSpPr>
          <p:nvPr/>
        </p:nvCxnSpPr>
        <p:spPr>
          <a:xfrm rot="16200000" flipH="1">
            <a:off x="4800203" y="6143567"/>
            <a:ext cx="51605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Rak 84"/>
          <p:cNvCxnSpPr>
            <a:stCxn id="12" idx="3"/>
          </p:cNvCxnSpPr>
          <p:nvPr/>
        </p:nvCxnSpPr>
        <p:spPr>
          <a:xfrm rot="5400000">
            <a:off x="4110037" y="5677908"/>
            <a:ext cx="603731" cy="8436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Rak 86"/>
          <p:cNvCxnSpPr>
            <a:stCxn id="13" idx="3"/>
          </p:cNvCxnSpPr>
          <p:nvPr/>
        </p:nvCxnSpPr>
        <p:spPr>
          <a:xfrm rot="5400000">
            <a:off x="5276387" y="6053232"/>
            <a:ext cx="603733" cy="929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Rak 90"/>
          <p:cNvCxnSpPr>
            <a:stCxn id="13" idx="5"/>
          </p:cNvCxnSpPr>
          <p:nvPr/>
        </p:nvCxnSpPr>
        <p:spPr>
          <a:xfrm rot="16200000" flipH="1">
            <a:off x="6123827" y="5747797"/>
            <a:ext cx="602936" cy="7030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Schwartz </a:t>
            </a:r>
            <a:r>
              <a:rPr lang="sv-SE" dirty="0" err="1" smtClean="0"/>
              <a:t>Zippel</a:t>
            </a:r>
            <a:r>
              <a:rPr lang="sv-SE" dirty="0" smtClean="0"/>
              <a:t> Lemma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7200" y="181147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Schwartz-Zippel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Lemma: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P(x</a:t>
            </a:r>
            <a:r>
              <a:rPr kumimoji="0" lang="sv-SE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,x</a:t>
            </a:r>
            <a:r>
              <a:rPr kumimoji="0" lang="sv-SE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,…,x</a:t>
            </a:r>
            <a:r>
              <a:rPr kumimoji="0" lang="sv-SE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be a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multivariate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non-zero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polynomial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total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degree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 over a finite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field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F.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For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uniformly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independently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sampled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values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</a:t>
            </a:r>
            <a:r>
              <a:rPr kumimoji="0" lang="sv-SE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,r</a:t>
            </a:r>
            <a:r>
              <a:rPr kumimoji="0" lang="sv-SE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,…,r</a:t>
            </a:r>
            <a:r>
              <a:rPr kumimoji="0" lang="sv-SE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F:</a:t>
            </a: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023500" y="4295122"/>
          <a:ext cx="4868923" cy="1227127"/>
        </p:xfrm>
        <a:graphic>
          <a:graphicData uri="http://schemas.openxmlformats.org/presentationml/2006/ole">
            <p:oleObj spid="_x0000_s60418" name="Equation" r:id="rId3" imgW="15621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Rak 90"/>
          <p:cNvCxnSpPr>
            <a:stCxn id="70" idx="6"/>
            <a:endCxn id="71" idx="2"/>
          </p:cNvCxnSpPr>
          <p:nvPr/>
        </p:nvCxnSpPr>
        <p:spPr>
          <a:xfrm>
            <a:off x="1386569" y="4875167"/>
            <a:ext cx="22359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Bipartite</a:t>
            </a:r>
            <a:r>
              <a:rPr lang="sv-SE" dirty="0" smtClean="0"/>
              <a:t> </a:t>
            </a:r>
            <a:r>
              <a:rPr lang="sv-SE" dirty="0" err="1" smtClean="0"/>
              <a:t>Matching</a:t>
            </a:r>
            <a:endParaRPr lang="sv-SE" dirty="0"/>
          </a:p>
        </p:txBody>
      </p:sp>
      <p:sp>
        <p:nvSpPr>
          <p:cNvPr id="154" name="textruta 153"/>
          <p:cNvSpPr txBox="1"/>
          <p:nvPr/>
        </p:nvSpPr>
        <p:spPr>
          <a:xfrm>
            <a:off x="4951959" y="1940573"/>
            <a:ext cx="34071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Pick as </a:t>
            </a:r>
            <a:r>
              <a:rPr lang="sv-SE" sz="2800" dirty="0" err="1" smtClean="0"/>
              <a:t>many</a:t>
            </a:r>
            <a:r>
              <a:rPr lang="sv-SE" sz="2800" dirty="0" smtClean="0"/>
              <a:t> </a:t>
            </a:r>
          </a:p>
          <a:p>
            <a:r>
              <a:rPr lang="sv-SE" sz="2800" dirty="0" err="1" smtClean="0"/>
              <a:t>end-point</a:t>
            </a:r>
            <a:r>
              <a:rPr lang="sv-SE" sz="2800" dirty="0" smtClean="0"/>
              <a:t> </a:t>
            </a:r>
            <a:r>
              <a:rPr lang="sv-SE" sz="2800" dirty="0" err="1" smtClean="0"/>
              <a:t>disjoint</a:t>
            </a:r>
            <a:r>
              <a:rPr lang="sv-SE" sz="2800" dirty="0" smtClean="0"/>
              <a:t> </a:t>
            </a:r>
            <a:r>
              <a:rPr lang="sv-SE" sz="2800" dirty="0" err="1" smtClean="0"/>
              <a:t>edges</a:t>
            </a:r>
            <a:r>
              <a:rPr lang="sv-SE" sz="2800" dirty="0" smtClean="0"/>
              <a:t> as </a:t>
            </a:r>
            <a:r>
              <a:rPr lang="sv-SE" sz="2800" dirty="0" err="1" smtClean="0"/>
              <a:t>possible</a:t>
            </a:r>
            <a:r>
              <a:rPr lang="sv-SE" sz="2800" dirty="0" smtClean="0"/>
              <a:t>.</a:t>
            </a:r>
            <a:endParaRPr lang="sv-SE" sz="2800" dirty="0"/>
          </a:p>
        </p:txBody>
      </p:sp>
      <p:sp>
        <p:nvSpPr>
          <p:cNvPr id="63" name="Ellips 62"/>
          <p:cNvSpPr/>
          <p:nvPr/>
        </p:nvSpPr>
        <p:spPr>
          <a:xfrm>
            <a:off x="1056037" y="1940573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Ellips 64"/>
          <p:cNvSpPr/>
          <p:nvPr/>
        </p:nvSpPr>
        <p:spPr>
          <a:xfrm>
            <a:off x="3622473" y="1940573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Ellips 65"/>
          <p:cNvSpPr/>
          <p:nvPr/>
        </p:nvSpPr>
        <p:spPr>
          <a:xfrm>
            <a:off x="1056037" y="2876875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Ellips 66"/>
          <p:cNvSpPr/>
          <p:nvPr/>
        </p:nvSpPr>
        <p:spPr>
          <a:xfrm>
            <a:off x="3622473" y="2876875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Ellips 67"/>
          <p:cNvSpPr/>
          <p:nvPr/>
        </p:nvSpPr>
        <p:spPr>
          <a:xfrm>
            <a:off x="1056037" y="3752726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Ellips 68"/>
          <p:cNvSpPr/>
          <p:nvPr/>
        </p:nvSpPr>
        <p:spPr>
          <a:xfrm>
            <a:off x="3622473" y="3752726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Ellips 69"/>
          <p:cNvSpPr/>
          <p:nvPr/>
        </p:nvSpPr>
        <p:spPr>
          <a:xfrm>
            <a:off x="1056037" y="4701216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Ellips 70"/>
          <p:cNvSpPr/>
          <p:nvPr/>
        </p:nvSpPr>
        <p:spPr>
          <a:xfrm>
            <a:off x="3622473" y="4701216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Ellips 71"/>
          <p:cNvSpPr/>
          <p:nvPr/>
        </p:nvSpPr>
        <p:spPr>
          <a:xfrm>
            <a:off x="1056037" y="5679030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Ellips 72"/>
          <p:cNvSpPr/>
          <p:nvPr/>
        </p:nvSpPr>
        <p:spPr>
          <a:xfrm>
            <a:off x="3622473" y="5679030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5" name="Rak 74"/>
          <p:cNvCxnSpPr>
            <a:stCxn id="63" idx="6"/>
            <a:endCxn id="65" idx="2"/>
          </p:cNvCxnSpPr>
          <p:nvPr/>
        </p:nvCxnSpPr>
        <p:spPr>
          <a:xfrm>
            <a:off x="1386569" y="2114524"/>
            <a:ext cx="22359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Rak 76"/>
          <p:cNvCxnSpPr>
            <a:stCxn id="63" idx="5"/>
            <a:endCxn id="69" idx="1"/>
          </p:cNvCxnSpPr>
          <p:nvPr/>
        </p:nvCxnSpPr>
        <p:spPr>
          <a:xfrm rot="16200000" flipH="1">
            <a:off x="1721446" y="1854243"/>
            <a:ext cx="1566150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ak 78"/>
          <p:cNvCxnSpPr>
            <a:stCxn id="70" idx="7"/>
            <a:endCxn id="67" idx="3"/>
          </p:cNvCxnSpPr>
          <p:nvPr/>
        </p:nvCxnSpPr>
        <p:spPr>
          <a:xfrm rot="5400000" flipH="1" flipV="1">
            <a:off x="1715352" y="2796639"/>
            <a:ext cx="1578338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ak 80"/>
          <p:cNvCxnSpPr>
            <a:stCxn id="72" idx="6"/>
            <a:endCxn id="73" idx="2"/>
          </p:cNvCxnSpPr>
          <p:nvPr/>
        </p:nvCxnSpPr>
        <p:spPr>
          <a:xfrm>
            <a:off x="1386569" y="5852981"/>
            <a:ext cx="22359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Rak 84"/>
          <p:cNvCxnSpPr>
            <a:stCxn id="66" idx="6"/>
            <a:endCxn id="67" idx="2"/>
          </p:cNvCxnSpPr>
          <p:nvPr/>
        </p:nvCxnSpPr>
        <p:spPr>
          <a:xfrm>
            <a:off x="1386569" y="3050826"/>
            <a:ext cx="22359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Rak 88"/>
          <p:cNvCxnSpPr>
            <a:stCxn id="68" idx="5"/>
            <a:endCxn id="73" idx="1"/>
          </p:cNvCxnSpPr>
          <p:nvPr/>
        </p:nvCxnSpPr>
        <p:spPr>
          <a:xfrm rot="16200000" flipH="1">
            <a:off x="1664371" y="3723471"/>
            <a:ext cx="1680301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Rak 93"/>
          <p:cNvCxnSpPr>
            <a:stCxn id="72" idx="7"/>
            <a:endCxn id="71" idx="3"/>
          </p:cNvCxnSpPr>
          <p:nvPr/>
        </p:nvCxnSpPr>
        <p:spPr>
          <a:xfrm rot="5400000" flipH="1" flipV="1">
            <a:off x="2138616" y="4197717"/>
            <a:ext cx="731811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Rak 101"/>
          <p:cNvCxnSpPr>
            <a:stCxn id="68" idx="7"/>
            <a:endCxn id="65" idx="3"/>
          </p:cNvCxnSpPr>
          <p:nvPr/>
        </p:nvCxnSpPr>
        <p:spPr>
          <a:xfrm rot="5400000" flipH="1" flipV="1">
            <a:off x="1721446" y="1854243"/>
            <a:ext cx="1566150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Rak 103"/>
          <p:cNvCxnSpPr>
            <a:stCxn id="66" idx="5"/>
            <a:endCxn id="69" idx="2"/>
          </p:cNvCxnSpPr>
          <p:nvPr/>
        </p:nvCxnSpPr>
        <p:spPr>
          <a:xfrm rot="16200000" flipH="1">
            <a:off x="2103893" y="2408097"/>
            <a:ext cx="752850" cy="2284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Bipartite</a:t>
            </a:r>
            <a:r>
              <a:rPr lang="sv-SE" dirty="0" smtClean="0"/>
              <a:t> </a:t>
            </a:r>
            <a:r>
              <a:rPr lang="sv-SE" dirty="0" err="1" smtClean="0"/>
              <a:t>Matching</a:t>
            </a:r>
            <a:r>
              <a:rPr lang="sv-SE" dirty="0" smtClean="0"/>
              <a:t>: </a:t>
            </a:r>
            <a:r>
              <a:rPr lang="sv-SE" dirty="0" err="1" smtClean="0"/>
              <a:t>Augmentation</a:t>
            </a:r>
            <a:r>
              <a:rPr lang="sv-SE" dirty="0" smtClean="0"/>
              <a:t> </a:t>
            </a:r>
            <a:r>
              <a:rPr lang="sv-SE" dirty="0" err="1" smtClean="0"/>
              <a:t>paths</a:t>
            </a:r>
            <a:endParaRPr lang="sv-SE" dirty="0"/>
          </a:p>
        </p:txBody>
      </p:sp>
      <p:sp>
        <p:nvSpPr>
          <p:cNvPr id="64" name="Ellips 63"/>
          <p:cNvSpPr/>
          <p:nvPr/>
        </p:nvSpPr>
        <p:spPr>
          <a:xfrm>
            <a:off x="1056037" y="1940573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Ellips 65"/>
          <p:cNvSpPr/>
          <p:nvPr/>
        </p:nvSpPr>
        <p:spPr>
          <a:xfrm>
            <a:off x="3622473" y="1940573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Ellips 66"/>
          <p:cNvSpPr/>
          <p:nvPr/>
        </p:nvSpPr>
        <p:spPr>
          <a:xfrm>
            <a:off x="1056037" y="2876875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Ellips 67"/>
          <p:cNvSpPr/>
          <p:nvPr/>
        </p:nvSpPr>
        <p:spPr>
          <a:xfrm>
            <a:off x="3622473" y="2876875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Ellips 68"/>
          <p:cNvSpPr/>
          <p:nvPr/>
        </p:nvSpPr>
        <p:spPr>
          <a:xfrm>
            <a:off x="1056037" y="3752726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Ellips 69"/>
          <p:cNvSpPr/>
          <p:nvPr/>
        </p:nvSpPr>
        <p:spPr>
          <a:xfrm>
            <a:off x="3622473" y="3752726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Ellips 70"/>
          <p:cNvSpPr/>
          <p:nvPr/>
        </p:nvSpPr>
        <p:spPr>
          <a:xfrm>
            <a:off x="1056037" y="4701216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Ellips 71"/>
          <p:cNvSpPr/>
          <p:nvPr/>
        </p:nvSpPr>
        <p:spPr>
          <a:xfrm>
            <a:off x="3622473" y="4701216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Ellips 72"/>
          <p:cNvSpPr/>
          <p:nvPr/>
        </p:nvSpPr>
        <p:spPr>
          <a:xfrm>
            <a:off x="1056037" y="5679030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Ellips 73"/>
          <p:cNvSpPr/>
          <p:nvPr/>
        </p:nvSpPr>
        <p:spPr>
          <a:xfrm>
            <a:off x="3622473" y="5679030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5" name="Rak 74"/>
          <p:cNvCxnSpPr>
            <a:stCxn id="64" idx="6"/>
            <a:endCxn id="66" idx="2"/>
          </p:cNvCxnSpPr>
          <p:nvPr/>
        </p:nvCxnSpPr>
        <p:spPr>
          <a:xfrm>
            <a:off x="1386569" y="2114524"/>
            <a:ext cx="22359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Rak 75"/>
          <p:cNvCxnSpPr>
            <a:stCxn id="64" idx="5"/>
            <a:endCxn id="70" idx="1"/>
          </p:cNvCxnSpPr>
          <p:nvPr/>
        </p:nvCxnSpPr>
        <p:spPr>
          <a:xfrm rot="16200000" flipH="1">
            <a:off x="1721446" y="1854243"/>
            <a:ext cx="1566150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Rak 76"/>
          <p:cNvCxnSpPr>
            <a:stCxn id="71" idx="7"/>
            <a:endCxn id="68" idx="3"/>
          </p:cNvCxnSpPr>
          <p:nvPr/>
        </p:nvCxnSpPr>
        <p:spPr>
          <a:xfrm rot="5400000" flipH="1" flipV="1">
            <a:off x="1715352" y="2796639"/>
            <a:ext cx="1578338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Rak 77"/>
          <p:cNvCxnSpPr>
            <a:stCxn id="73" idx="6"/>
            <a:endCxn id="74" idx="2"/>
          </p:cNvCxnSpPr>
          <p:nvPr/>
        </p:nvCxnSpPr>
        <p:spPr>
          <a:xfrm>
            <a:off x="1386569" y="5852981"/>
            <a:ext cx="22359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ak 78"/>
          <p:cNvCxnSpPr>
            <a:stCxn id="67" idx="6"/>
            <a:endCxn id="68" idx="2"/>
          </p:cNvCxnSpPr>
          <p:nvPr/>
        </p:nvCxnSpPr>
        <p:spPr>
          <a:xfrm>
            <a:off x="1386569" y="3050826"/>
            <a:ext cx="22359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Rak 79"/>
          <p:cNvCxnSpPr>
            <a:stCxn id="69" idx="5"/>
            <a:endCxn id="74" idx="1"/>
          </p:cNvCxnSpPr>
          <p:nvPr/>
        </p:nvCxnSpPr>
        <p:spPr>
          <a:xfrm rot="16200000" flipH="1">
            <a:off x="1664371" y="3723471"/>
            <a:ext cx="1680301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ak 80"/>
          <p:cNvCxnSpPr>
            <a:stCxn id="71" idx="6"/>
            <a:endCxn id="72" idx="2"/>
          </p:cNvCxnSpPr>
          <p:nvPr/>
        </p:nvCxnSpPr>
        <p:spPr>
          <a:xfrm>
            <a:off x="1386569" y="4875167"/>
            <a:ext cx="22359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Rak 81"/>
          <p:cNvCxnSpPr>
            <a:stCxn id="73" idx="7"/>
            <a:endCxn id="72" idx="3"/>
          </p:cNvCxnSpPr>
          <p:nvPr/>
        </p:nvCxnSpPr>
        <p:spPr>
          <a:xfrm rot="5400000" flipH="1" flipV="1">
            <a:off x="2138616" y="4197717"/>
            <a:ext cx="731811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Rak 82"/>
          <p:cNvCxnSpPr>
            <a:stCxn id="69" idx="7"/>
            <a:endCxn id="66" idx="3"/>
          </p:cNvCxnSpPr>
          <p:nvPr/>
        </p:nvCxnSpPr>
        <p:spPr>
          <a:xfrm rot="5400000" flipH="1" flipV="1">
            <a:off x="1721446" y="1854243"/>
            <a:ext cx="1566150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Rak 83"/>
          <p:cNvCxnSpPr>
            <a:stCxn id="67" idx="5"/>
            <a:endCxn id="70" idx="2"/>
          </p:cNvCxnSpPr>
          <p:nvPr/>
        </p:nvCxnSpPr>
        <p:spPr>
          <a:xfrm rot="16200000" flipH="1">
            <a:off x="2103893" y="2408097"/>
            <a:ext cx="752850" cy="2284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4623732" y="2116112"/>
            <a:ext cx="379602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Classic </a:t>
            </a:r>
            <a:r>
              <a:rPr lang="sv-SE" sz="2400" dirty="0" err="1" smtClean="0"/>
              <a:t>matching</a:t>
            </a:r>
            <a:r>
              <a:rPr lang="sv-SE" sz="2400" dirty="0" smtClean="0"/>
              <a:t> </a:t>
            </a:r>
            <a:r>
              <a:rPr lang="sv-SE" sz="2400" dirty="0" err="1" smtClean="0"/>
              <a:t>algorithm</a:t>
            </a:r>
            <a:r>
              <a:rPr lang="sv-SE" sz="2400" dirty="0" smtClean="0"/>
              <a:t>:</a:t>
            </a:r>
          </a:p>
          <a:p>
            <a:r>
              <a:rPr lang="sv-SE" sz="2400" dirty="0" err="1" smtClean="0"/>
              <a:t>Use</a:t>
            </a:r>
            <a:r>
              <a:rPr lang="sv-SE" sz="2400" dirty="0" smtClean="0"/>
              <a:t> </a:t>
            </a:r>
            <a:r>
              <a:rPr lang="sv-SE" sz="2400" dirty="0" err="1" smtClean="0"/>
              <a:t>dfs</a:t>
            </a:r>
            <a:r>
              <a:rPr lang="sv-SE" sz="2400" dirty="0" smtClean="0"/>
              <a:t> to </a:t>
            </a:r>
            <a:r>
              <a:rPr lang="sv-SE" sz="2400" dirty="0" err="1" smtClean="0"/>
              <a:t>find</a:t>
            </a:r>
            <a:r>
              <a:rPr lang="sv-SE" sz="2400" dirty="0" smtClean="0"/>
              <a:t> </a:t>
            </a:r>
            <a:r>
              <a:rPr lang="sv-SE" sz="2400" dirty="0" err="1" smtClean="0"/>
              <a:t>augmentation</a:t>
            </a:r>
            <a:r>
              <a:rPr lang="sv-SE" sz="2400" dirty="0" smtClean="0"/>
              <a:t> </a:t>
            </a:r>
            <a:r>
              <a:rPr lang="sv-SE" sz="2400" dirty="0" err="1" smtClean="0"/>
              <a:t>paths</a:t>
            </a:r>
            <a:r>
              <a:rPr lang="sv-SE" sz="2400" dirty="0" smtClean="0"/>
              <a:t>.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4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5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Bipartite</a:t>
            </a:r>
            <a:r>
              <a:rPr lang="sv-SE" dirty="0" smtClean="0"/>
              <a:t> </a:t>
            </a:r>
            <a:r>
              <a:rPr lang="sv-SE" dirty="0" err="1" smtClean="0"/>
              <a:t>Matching</a:t>
            </a:r>
            <a:r>
              <a:rPr lang="sv-SE" dirty="0" smtClean="0"/>
              <a:t>: </a:t>
            </a:r>
            <a:r>
              <a:rPr lang="sv-SE" dirty="0" err="1" smtClean="0"/>
              <a:t>Biadjacency</a:t>
            </a:r>
            <a:r>
              <a:rPr lang="sv-SE" dirty="0" smtClean="0"/>
              <a:t> </a:t>
            </a:r>
            <a:r>
              <a:rPr lang="sv-SE" dirty="0" err="1" smtClean="0"/>
              <a:t>matrix</a:t>
            </a:r>
            <a:endParaRPr lang="sv-SE" dirty="0"/>
          </a:p>
        </p:txBody>
      </p:sp>
      <p:sp>
        <p:nvSpPr>
          <p:cNvPr id="64" name="Ellips 63"/>
          <p:cNvSpPr/>
          <p:nvPr/>
        </p:nvSpPr>
        <p:spPr>
          <a:xfrm>
            <a:off x="1056037" y="1940573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Ellips 65"/>
          <p:cNvSpPr/>
          <p:nvPr/>
        </p:nvSpPr>
        <p:spPr>
          <a:xfrm>
            <a:off x="3622473" y="1940573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Ellips 66"/>
          <p:cNvSpPr/>
          <p:nvPr/>
        </p:nvSpPr>
        <p:spPr>
          <a:xfrm>
            <a:off x="1056037" y="2876875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Ellips 67"/>
          <p:cNvSpPr/>
          <p:nvPr/>
        </p:nvSpPr>
        <p:spPr>
          <a:xfrm>
            <a:off x="3622473" y="2876875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Ellips 68"/>
          <p:cNvSpPr/>
          <p:nvPr/>
        </p:nvSpPr>
        <p:spPr>
          <a:xfrm>
            <a:off x="1056037" y="3752726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Ellips 69"/>
          <p:cNvSpPr/>
          <p:nvPr/>
        </p:nvSpPr>
        <p:spPr>
          <a:xfrm>
            <a:off x="3622473" y="3752726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Ellips 70"/>
          <p:cNvSpPr/>
          <p:nvPr/>
        </p:nvSpPr>
        <p:spPr>
          <a:xfrm>
            <a:off x="1056037" y="4701216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Ellips 71"/>
          <p:cNvSpPr/>
          <p:nvPr/>
        </p:nvSpPr>
        <p:spPr>
          <a:xfrm>
            <a:off x="3622473" y="4701216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Ellips 72"/>
          <p:cNvSpPr/>
          <p:nvPr/>
        </p:nvSpPr>
        <p:spPr>
          <a:xfrm>
            <a:off x="1056037" y="5679030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Ellips 73"/>
          <p:cNvSpPr/>
          <p:nvPr/>
        </p:nvSpPr>
        <p:spPr>
          <a:xfrm>
            <a:off x="3622473" y="5679030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5" name="Rak 74"/>
          <p:cNvCxnSpPr>
            <a:stCxn id="64" idx="6"/>
            <a:endCxn id="66" idx="2"/>
          </p:cNvCxnSpPr>
          <p:nvPr/>
        </p:nvCxnSpPr>
        <p:spPr>
          <a:xfrm>
            <a:off x="1386569" y="2114524"/>
            <a:ext cx="22359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Rak 75"/>
          <p:cNvCxnSpPr>
            <a:stCxn id="64" idx="5"/>
            <a:endCxn id="70" idx="1"/>
          </p:cNvCxnSpPr>
          <p:nvPr/>
        </p:nvCxnSpPr>
        <p:spPr>
          <a:xfrm rot="16200000" flipH="1">
            <a:off x="1721446" y="1854243"/>
            <a:ext cx="1566150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Rak 76"/>
          <p:cNvCxnSpPr>
            <a:stCxn id="71" idx="7"/>
            <a:endCxn id="68" idx="3"/>
          </p:cNvCxnSpPr>
          <p:nvPr/>
        </p:nvCxnSpPr>
        <p:spPr>
          <a:xfrm rot="5400000" flipH="1" flipV="1">
            <a:off x="1715352" y="2796639"/>
            <a:ext cx="1578338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Rak 77"/>
          <p:cNvCxnSpPr>
            <a:stCxn id="73" idx="6"/>
            <a:endCxn id="74" idx="2"/>
          </p:cNvCxnSpPr>
          <p:nvPr/>
        </p:nvCxnSpPr>
        <p:spPr>
          <a:xfrm>
            <a:off x="1386569" y="5852981"/>
            <a:ext cx="22359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Rak 78"/>
          <p:cNvCxnSpPr>
            <a:stCxn id="67" idx="6"/>
            <a:endCxn id="68" idx="2"/>
          </p:cNvCxnSpPr>
          <p:nvPr/>
        </p:nvCxnSpPr>
        <p:spPr>
          <a:xfrm>
            <a:off x="1386569" y="3050826"/>
            <a:ext cx="22359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Rak 79"/>
          <p:cNvCxnSpPr>
            <a:stCxn id="69" idx="5"/>
            <a:endCxn id="74" idx="1"/>
          </p:cNvCxnSpPr>
          <p:nvPr/>
        </p:nvCxnSpPr>
        <p:spPr>
          <a:xfrm rot="16200000" flipH="1">
            <a:off x="1664371" y="3723471"/>
            <a:ext cx="1680301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ak 80"/>
          <p:cNvCxnSpPr>
            <a:stCxn id="71" idx="6"/>
            <a:endCxn id="72" idx="2"/>
          </p:cNvCxnSpPr>
          <p:nvPr/>
        </p:nvCxnSpPr>
        <p:spPr>
          <a:xfrm>
            <a:off x="1386569" y="4875167"/>
            <a:ext cx="22359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Rak 81"/>
          <p:cNvCxnSpPr>
            <a:stCxn id="73" idx="7"/>
            <a:endCxn id="72" idx="3"/>
          </p:cNvCxnSpPr>
          <p:nvPr/>
        </p:nvCxnSpPr>
        <p:spPr>
          <a:xfrm rot="5400000" flipH="1" flipV="1">
            <a:off x="2138616" y="4197717"/>
            <a:ext cx="731811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Rak 82"/>
          <p:cNvCxnSpPr>
            <a:stCxn id="69" idx="7"/>
            <a:endCxn id="66" idx="3"/>
          </p:cNvCxnSpPr>
          <p:nvPr/>
        </p:nvCxnSpPr>
        <p:spPr>
          <a:xfrm rot="5400000" flipH="1" flipV="1">
            <a:off x="1721446" y="1854243"/>
            <a:ext cx="1566150" cy="233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Rak 83"/>
          <p:cNvCxnSpPr>
            <a:stCxn id="67" idx="5"/>
            <a:endCxn id="70" idx="2"/>
          </p:cNvCxnSpPr>
          <p:nvPr/>
        </p:nvCxnSpPr>
        <p:spPr>
          <a:xfrm rot="16200000" flipH="1">
            <a:off x="2103893" y="2408097"/>
            <a:ext cx="752850" cy="2284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kt 23"/>
          <p:cNvGraphicFramePr>
            <a:graphicFrameLocks noChangeAspect="1"/>
          </p:cNvGraphicFramePr>
          <p:nvPr/>
        </p:nvGraphicFramePr>
        <p:xfrm>
          <a:off x="5236414" y="2544182"/>
          <a:ext cx="3442820" cy="3562918"/>
        </p:xfrm>
        <a:graphic>
          <a:graphicData uri="http://schemas.openxmlformats.org/presentationml/2006/ole">
            <p:oleObj spid="_x0000_s55298" name="Equation" r:id="rId3" imgW="1092200" imgH="1130300" progId="Equation.3">
              <p:embed/>
            </p:oleObj>
          </a:graphicData>
        </a:graphic>
      </p:graphicFrame>
      <p:sp>
        <p:nvSpPr>
          <p:cNvPr id="25" name="textruta 24"/>
          <p:cNvSpPr txBox="1"/>
          <p:nvPr/>
        </p:nvSpPr>
        <p:spPr>
          <a:xfrm>
            <a:off x="771162" y="1909337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26" name="textruta 25"/>
          <p:cNvSpPr txBox="1"/>
          <p:nvPr/>
        </p:nvSpPr>
        <p:spPr>
          <a:xfrm>
            <a:off x="766851" y="2844870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27" name="textruta 26"/>
          <p:cNvSpPr txBox="1"/>
          <p:nvPr/>
        </p:nvSpPr>
        <p:spPr>
          <a:xfrm>
            <a:off x="756621" y="3732331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28" name="textruta 27"/>
          <p:cNvSpPr txBox="1"/>
          <p:nvPr/>
        </p:nvSpPr>
        <p:spPr>
          <a:xfrm>
            <a:off x="742080" y="4666551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29" name="textruta 28"/>
          <p:cNvSpPr txBox="1"/>
          <p:nvPr/>
        </p:nvSpPr>
        <p:spPr>
          <a:xfrm>
            <a:off x="728079" y="5643330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30" name="textruta 29"/>
          <p:cNvSpPr txBox="1"/>
          <p:nvPr/>
        </p:nvSpPr>
        <p:spPr>
          <a:xfrm>
            <a:off x="4052902" y="192630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31" name="textruta 30"/>
          <p:cNvSpPr txBox="1"/>
          <p:nvPr/>
        </p:nvSpPr>
        <p:spPr>
          <a:xfrm>
            <a:off x="4038631" y="2869713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2" name="textruta 31"/>
          <p:cNvSpPr txBox="1"/>
          <p:nvPr/>
        </p:nvSpPr>
        <p:spPr>
          <a:xfrm>
            <a:off x="4024360" y="3765128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4010089" y="4691258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34" name="textruta 33"/>
          <p:cNvSpPr txBox="1"/>
          <p:nvPr/>
        </p:nvSpPr>
        <p:spPr>
          <a:xfrm>
            <a:off x="4010089" y="5687173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5008618" y="2649402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4994347" y="333470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5008348" y="4058856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4994347" y="4780703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5008618" y="551713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5447393" y="2116112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41" name="textruta 40"/>
          <p:cNvSpPr txBox="1"/>
          <p:nvPr/>
        </p:nvSpPr>
        <p:spPr>
          <a:xfrm>
            <a:off x="6132391" y="2107441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42" name="textruta 41"/>
          <p:cNvSpPr txBox="1"/>
          <p:nvPr/>
        </p:nvSpPr>
        <p:spPr>
          <a:xfrm>
            <a:off x="6807696" y="2112925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7473843" y="2109103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44" name="textruta 43"/>
          <p:cNvSpPr txBox="1"/>
          <p:nvPr/>
        </p:nvSpPr>
        <p:spPr>
          <a:xfrm>
            <a:off x="8163152" y="212719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</a:t>
            </a:r>
            <a:endParaRPr lang="sv-SE" dirty="0"/>
          </a:p>
        </p:txBody>
      </p:sp>
      <p:sp>
        <p:nvSpPr>
          <p:cNvPr id="45" name="Ring 44"/>
          <p:cNvSpPr/>
          <p:nvPr/>
        </p:nvSpPr>
        <p:spPr>
          <a:xfrm>
            <a:off x="5236414" y="2457817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46" name="Ring 45"/>
          <p:cNvSpPr/>
          <p:nvPr/>
        </p:nvSpPr>
        <p:spPr>
          <a:xfrm>
            <a:off x="6602794" y="3173827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47" name="Ring 46"/>
          <p:cNvSpPr/>
          <p:nvPr/>
        </p:nvSpPr>
        <p:spPr>
          <a:xfrm>
            <a:off x="7934492" y="3899592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48" name="Ring 47"/>
          <p:cNvSpPr/>
          <p:nvPr/>
        </p:nvSpPr>
        <p:spPr>
          <a:xfrm>
            <a:off x="5907570" y="4627706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49" name="Ring 48"/>
          <p:cNvSpPr/>
          <p:nvPr/>
        </p:nvSpPr>
        <p:spPr>
          <a:xfrm>
            <a:off x="7267810" y="5351858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Determinants</a:t>
            </a:r>
            <a:endParaRPr lang="sv-S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5236414" y="2544182"/>
          <a:ext cx="3442820" cy="3562918"/>
        </p:xfrm>
        <a:graphic>
          <a:graphicData uri="http://schemas.openxmlformats.org/presentationml/2006/ole">
            <p:oleObj spid="_x0000_s56322" name="Equation" r:id="rId3" imgW="1092200" imgH="1130300" progId="Equation.3">
              <p:embed/>
            </p:oleObj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5008618" y="2649402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4994347" y="333470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5008348" y="4058856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4994347" y="4780703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5008618" y="551713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5447393" y="2116112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6132391" y="2107441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6807696" y="2112925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7473843" y="2109103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8163152" y="212719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</a:t>
            </a:r>
            <a:endParaRPr lang="sv-SE" dirty="0"/>
          </a:p>
        </p:txBody>
      </p:sp>
      <p:sp>
        <p:nvSpPr>
          <p:cNvPr id="15" name="Ring 14"/>
          <p:cNvSpPr/>
          <p:nvPr/>
        </p:nvSpPr>
        <p:spPr>
          <a:xfrm>
            <a:off x="5236414" y="2457817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6" name="Ring 15"/>
          <p:cNvSpPr/>
          <p:nvPr/>
        </p:nvSpPr>
        <p:spPr>
          <a:xfrm>
            <a:off x="6602794" y="3173827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7" name="Ring 16"/>
          <p:cNvSpPr/>
          <p:nvPr/>
        </p:nvSpPr>
        <p:spPr>
          <a:xfrm>
            <a:off x="7934492" y="3899592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8" name="Ring 17"/>
          <p:cNvSpPr/>
          <p:nvPr/>
        </p:nvSpPr>
        <p:spPr>
          <a:xfrm>
            <a:off x="5907570" y="4627706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9" name="Ring 18"/>
          <p:cNvSpPr/>
          <p:nvPr/>
        </p:nvSpPr>
        <p:spPr>
          <a:xfrm>
            <a:off x="7267810" y="5351858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graphicFrame>
        <p:nvGraphicFramePr>
          <p:cNvPr id="20" name="Platshållare för innehåll 19"/>
          <p:cNvGraphicFramePr>
            <a:graphicFrameLocks noChangeAspect="1"/>
          </p:cNvGraphicFramePr>
          <p:nvPr>
            <p:ph idx="1"/>
          </p:nvPr>
        </p:nvGraphicFramePr>
        <p:xfrm>
          <a:off x="278224" y="2011918"/>
          <a:ext cx="4672744" cy="1296321"/>
        </p:xfrm>
        <a:graphic>
          <a:graphicData uri="http://schemas.openxmlformats.org/presentationml/2006/ole">
            <p:oleObj spid="_x0000_s56323" name="Equation" r:id="rId4" imgW="1968500" imgH="546100" progId="Equation.3">
              <p:embed/>
            </p:oleObj>
          </a:graphicData>
        </a:graphic>
      </p:graphicFrame>
      <p:sp>
        <p:nvSpPr>
          <p:cNvPr id="21" name="textruta 20"/>
          <p:cNvSpPr txBox="1"/>
          <p:nvPr/>
        </p:nvSpPr>
        <p:spPr>
          <a:xfrm>
            <a:off x="457200" y="3610037"/>
            <a:ext cx="4266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In </a:t>
            </a:r>
            <a:r>
              <a:rPr lang="sv-SE" dirty="0" err="1" smtClean="0"/>
              <a:t>fields</a:t>
            </a:r>
            <a:r>
              <a:rPr lang="sv-SE" dirty="0" smtClean="0"/>
              <a:t> of </a:t>
            </a:r>
            <a:r>
              <a:rPr lang="sv-SE" dirty="0" err="1" smtClean="0"/>
              <a:t>characteristic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:</a:t>
            </a:r>
            <a:endParaRPr lang="sv-SE" dirty="0"/>
          </a:p>
        </p:txBody>
      </p:sp>
      <p:graphicFrame>
        <p:nvGraphicFramePr>
          <p:cNvPr id="56324" name="Platshållare för innehåll 19"/>
          <p:cNvGraphicFramePr>
            <a:graphicFrameLocks noChangeAspect="1"/>
          </p:cNvGraphicFramePr>
          <p:nvPr/>
        </p:nvGraphicFramePr>
        <p:xfrm>
          <a:off x="287948" y="4233844"/>
          <a:ext cx="3709988" cy="1296988"/>
        </p:xfrm>
        <a:graphic>
          <a:graphicData uri="http://schemas.openxmlformats.org/presentationml/2006/ole">
            <p:oleObj spid="_x0000_s56324" name="Equation" r:id="rId5" imgW="1562100" imgH="546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Fields</a:t>
            </a:r>
            <a:r>
              <a:rPr lang="sv-SE" dirty="0" smtClean="0"/>
              <a:t> of </a:t>
            </a:r>
            <a:r>
              <a:rPr lang="sv-SE" dirty="0" err="1" smtClean="0"/>
              <a:t>characteristic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	</a:t>
            </a:r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036900" y="3225800"/>
          <a:ext cx="2929485" cy="1828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5897"/>
                <a:gridCol w="585897"/>
                <a:gridCol w="585897"/>
                <a:gridCol w="585897"/>
                <a:gridCol w="585897"/>
              </a:tblGrid>
              <a:tr h="235494">
                <a:tc>
                  <a:txBody>
                    <a:bodyPr/>
                    <a:lstStyle/>
                    <a:p>
                      <a:r>
                        <a:rPr lang="sv-SE" dirty="0" smtClean="0"/>
                        <a:t>+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sv-SE" dirty="0"/>
                    </a:p>
                  </a:txBody>
                  <a:tcPr/>
                </a:tc>
              </a:tr>
              <a:tr h="235494"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sv-SE" dirty="0"/>
                    </a:p>
                  </a:txBody>
                  <a:tcPr/>
                </a:tc>
              </a:tr>
              <a:tr h="235494"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</a:t>
                      </a:r>
                      <a:endParaRPr lang="sv-SE" dirty="0"/>
                    </a:p>
                  </a:txBody>
                  <a:tcPr/>
                </a:tc>
              </a:tr>
              <a:tr h="235494">
                <a:tc>
                  <a:txBody>
                    <a:bodyPr/>
                    <a:lstStyle/>
                    <a:p>
                      <a:r>
                        <a:rPr lang="sv-SE" dirty="0" smtClean="0"/>
                        <a:t>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</a:tr>
              <a:tr h="235494"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5155679" y="3225800"/>
          <a:ext cx="2929485" cy="1828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5897"/>
                <a:gridCol w="585897"/>
                <a:gridCol w="585897"/>
                <a:gridCol w="585897"/>
                <a:gridCol w="585897"/>
              </a:tblGrid>
              <a:tr h="235494">
                <a:tc>
                  <a:txBody>
                    <a:bodyPr/>
                    <a:lstStyle/>
                    <a:p>
                      <a:r>
                        <a:rPr lang="sv-SE" dirty="0" smtClean="0"/>
                        <a:t>*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sv-SE" dirty="0"/>
                    </a:p>
                  </a:txBody>
                  <a:tcPr/>
                </a:tc>
              </a:tr>
              <a:tr h="235494"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</a:tr>
              <a:tr h="235494"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sv-SE" dirty="0"/>
                    </a:p>
                  </a:txBody>
                  <a:tcPr/>
                </a:tc>
              </a:tr>
              <a:tr h="235494">
                <a:tc>
                  <a:txBody>
                    <a:bodyPr/>
                    <a:lstStyle/>
                    <a:p>
                      <a:r>
                        <a:rPr lang="sv-SE" dirty="0" smtClean="0"/>
                        <a:t>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</a:tr>
              <a:tr h="235494"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4288218" y="1809981"/>
            <a:ext cx="887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F</a:t>
            </a:r>
            <a:r>
              <a:rPr lang="sv-SE" dirty="0" smtClean="0"/>
              <a:t>4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Determinants with </a:t>
            </a:r>
            <a:r>
              <a:rPr lang="sv-SE" dirty="0" err="1" smtClean="0"/>
              <a:t>indeterminates</a:t>
            </a:r>
            <a:endParaRPr lang="sv-S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5293498" y="2490334"/>
          <a:ext cx="3354107" cy="3562350"/>
        </p:xfrm>
        <a:graphic>
          <a:graphicData uri="http://schemas.openxmlformats.org/presentationml/2006/ole">
            <p:oleObj spid="_x0000_s58370" name="Equation" r:id="rId3" imgW="1816100" imgH="1130300" progId="Equation.3">
              <p:embed/>
            </p:oleObj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5008618" y="2649402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4994347" y="333470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5008348" y="4058856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4994347" y="4780703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5008618" y="551713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5447393" y="2116112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6132391" y="2107441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6807696" y="2112925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7473843" y="2109103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8163152" y="212719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</a:t>
            </a:r>
            <a:endParaRPr lang="sv-SE" dirty="0"/>
          </a:p>
        </p:txBody>
      </p:sp>
      <p:sp>
        <p:nvSpPr>
          <p:cNvPr id="15" name="Ring 14"/>
          <p:cNvSpPr/>
          <p:nvPr/>
        </p:nvSpPr>
        <p:spPr>
          <a:xfrm>
            <a:off x="5236414" y="2457817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6" name="Ring 15"/>
          <p:cNvSpPr/>
          <p:nvPr/>
        </p:nvSpPr>
        <p:spPr>
          <a:xfrm>
            <a:off x="6602794" y="3173827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7" name="Ring 16"/>
          <p:cNvSpPr/>
          <p:nvPr/>
        </p:nvSpPr>
        <p:spPr>
          <a:xfrm>
            <a:off x="7934492" y="3899592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8" name="Ring 17"/>
          <p:cNvSpPr/>
          <p:nvPr/>
        </p:nvSpPr>
        <p:spPr>
          <a:xfrm>
            <a:off x="5907570" y="4627706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9" name="Ring 18"/>
          <p:cNvSpPr/>
          <p:nvPr/>
        </p:nvSpPr>
        <p:spPr>
          <a:xfrm>
            <a:off x="7267810" y="5351858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graphicFrame>
        <p:nvGraphicFramePr>
          <p:cNvPr id="56324" name="Platshållare för innehåll 19"/>
          <p:cNvGraphicFramePr>
            <a:graphicFrameLocks noChangeAspect="1"/>
          </p:cNvGraphicFramePr>
          <p:nvPr/>
        </p:nvGraphicFramePr>
        <p:xfrm>
          <a:off x="457200" y="2313049"/>
          <a:ext cx="3709988" cy="1296988"/>
        </p:xfrm>
        <a:graphic>
          <a:graphicData uri="http://schemas.openxmlformats.org/presentationml/2006/ole">
            <p:oleObj spid="_x0000_s58372" name="Equation" r:id="rId4" imgW="1562100" imgH="546100" progId="Equation.3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361043" y="4385812"/>
          <a:ext cx="4011613" cy="1508125"/>
        </p:xfrm>
        <a:graphic>
          <a:graphicData uri="http://schemas.openxmlformats.org/presentationml/2006/ole">
            <p:oleObj spid="_x0000_s58373" name="Equation" r:id="rId5" imgW="1689100" imgH="63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Definition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956142" y="2382912"/>
            <a:ext cx="7520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err="1" smtClean="0"/>
              <a:t>Combinatorial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methods</a:t>
            </a:r>
            <a:r>
              <a:rPr lang="sv-SE" sz="2800" dirty="0" smtClean="0"/>
              <a:t>: </a:t>
            </a:r>
            <a:r>
              <a:rPr lang="sv-SE" sz="2800" dirty="0" err="1" smtClean="0"/>
              <a:t>Tries</a:t>
            </a:r>
            <a:r>
              <a:rPr lang="sv-SE" sz="2800" dirty="0" smtClean="0"/>
              <a:t> to </a:t>
            </a:r>
            <a:r>
              <a:rPr lang="sv-SE" sz="2800" dirty="0" err="1" smtClean="0"/>
              <a:t>construct</a:t>
            </a:r>
            <a:r>
              <a:rPr lang="sv-SE" sz="2800" dirty="0" smtClean="0"/>
              <a:t> the </a:t>
            </a:r>
            <a:r>
              <a:rPr lang="sv-SE" sz="2800" dirty="0" err="1" smtClean="0"/>
              <a:t>object</a:t>
            </a:r>
            <a:r>
              <a:rPr lang="sv-SE" sz="2800" dirty="0" smtClean="0"/>
              <a:t> </a:t>
            </a:r>
            <a:r>
              <a:rPr lang="sv-SE" sz="2800" dirty="0" err="1" smtClean="0"/>
              <a:t>explicitly</a:t>
            </a:r>
            <a:r>
              <a:rPr lang="sv-SE" sz="2800" dirty="0" smtClean="0"/>
              <a:t> </a:t>
            </a:r>
            <a:r>
              <a:rPr lang="sv-SE" sz="2800" dirty="0" err="1" smtClean="0"/>
              <a:t>piece-by-piece</a:t>
            </a:r>
            <a:r>
              <a:rPr lang="sv-SE" sz="2800" dirty="0" smtClean="0"/>
              <a:t>.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956142" y="4013182"/>
            <a:ext cx="64341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err="1" smtClean="0"/>
              <a:t>Algebraic</a:t>
            </a:r>
            <a:r>
              <a:rPr lang="sv-SE" sz="2800" b="1" dirty="0" smtClean="0"/>
              <a:t> </a:t>
            </a:r>
            <a:r>
              <a:rPr lang="sv-SE" sz="2800" b="1" dirty="0" err="1" smtClean="0"/>
              <a:t>methods</a:t>
            </a:r>
            <a:r>
              <a:rPr lang="sv-SE" sz="2800" dirty="0" smtClean="0"/>
              <a:t>: </a:t>
            </a:r>
            <a:r>
              <a:rPr lang="sv-SE" sz="2800" dirty="0" err="1" smtClean="0"/>
              <a:t>Implicitly</a:t>
            </a:r>
            <a:r>
              <a:rPr lang="sv-SE" sz="2800" dirty="0" smtClean="0"/>
              <a:t> </a:t>
            </a:r>
            <a:r>
              <a:rPr lang="sv-SE" sz="2800" dirty="0" err="1" smtClean="0"/>
              <a:t>sieves</a:t>
            </a:r>
            <a:r>
              <a:rPr lang="sv-SE" sz="2800" dirty="0" smtClean="0"/>
              <a:t> for the </a:t>
            </a:r>
            <a:r>
              <a:rPr lang="sv-SE" sz="2800" dirty="0" err="1" smtClean="0"/>
              <a:t>object</a:t>
            </a:r>
            <a:r>
              <a:rPr lang="sv-SE" sz="2800" dirty="0" smtClean="0"/>
              <a:t> by </a:t>
            </a:r>
            <a:r>
              <a:rPr lang="sv-SE" sz="2800" dirty="0" err="1" smtClean="0"/>
              <a:t>evaluating</a:t>
            </a:r>
            <a:r>
              <a:rPr lang="sv-SE" sz="2800" dirty="0" smtClean="0"/>
              <a:t> a </a:t>
            </a:r>
            <a:r>
              <a:rPr lang="sv-SE" sz="2800" dirty="0" err="1" smtClean="0"/>
              <a:t>sum</a:t>
            </a:r>
            <a:r>
              <a:rPr lang="sv-SE" sz="2800" dirty="0" smtClean="0"/>
              <a:t>.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Algorithm</a:t>
            </a:r>
            <a:endParaRPr lang="sv-S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5322206" y="2490788"/>
          <a:ext cx="3328308" cy="3562350"/>
        </p:xfrm>
        <a:graphic>
          <a:graphicData uri="http://schemas.openxmlformats.org/presentationml/2006/ole">
            <p:oleObj spid="_x0000_s61442" name="Equation" r:id="rId3" imgW="1625600" imgH="1130300" progId="Equation.3">
              <p:embed/>
            </p:oleObj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5008618" y="2649402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4994347" y="333470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5008348" y="4058856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4994347" y="4780703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5008618" y="551713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5447393" y="2116112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6132391" y="2107441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6807696" y="2112925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7473843" y="2109103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8163152" y="212719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</a:t>
            </a:r>
            <a:endParaRPr lang="sv-SE" dirty="0"/>
          </a:p>
        </p:txBody>
      </p:sp>
      <p:sp>
        <p:nvSpPr>
          <p:cNvPr id="21" name="textruta 20"/>
          <p:cNvSpPr txBox="1"/>
          <p:nvPr/>
        </p:nvSpPr>
        <p:spPr>
          <a:xfrm>
            <a:off x="457200" y="2127194"/>
            <a:ext cx="43143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1. </a:t>
            </a:r>
            <a:r>
              <a:rPr lang="sv-SE" sz="2800" dirty="0" err="1" smtClean="0"/>
              <a:t>Replace</a:t>
            </a:r>
            <a:r>
              <a:rPr lang="sv-SE" sz="2800" dirty="0" smtClean="0"/>
              <a:t> </a:t>
            </a:r>
            <a:r>
              <a:rPr lang="sv-SE" sz="2800" dirty="0" err="1" smtClean="0"/>
              <a:t>indeterminates</a:t>
            </a:r>
            <a:r>
              <a:rPr lang="sv-SE" sz="2800" dirty="0" smtClean="0"/>
              <a:t> by </a:t>
            </a:r>
            <a:r>
              <a:rPr lang="sv-SE" sz="2800" dirty="0" err="1" smtClean="0"/>
              <a:t>random</a:t>
            </a:r>
            <a:r>
              <a:rPr lang="sv-SE" sz="2800" dirty="0" smtClean="0"/>
              <a:t> </a:t>
            </a:r>
            <a:r>
              <a:rPr lang="sv-SE" sz="2800" dirty="0" err="1" smtClean="0"/>
              <a:t>values</a:t>
            </a:r>
            <a:r>
              <a:rPr lang="sv-SE" sz="2800" dirty="0" smtClean="0"/>
              <a:t> </a:t>
            </a:r>
            <a:r>
              <a:rPr lang="sv-SE" sz="2800" dirty="0" err="1" smtClean="0"/>
              <a:t>x</a:t>
            </a:r>
            <a:r>
              <a:rPr lang="sv-SE" sz="2800" baseline="-25000" dirty="0" err="1" smtClean="0"/>
              <a:t>ij</a:t>
            </a:r>
            <a:r>
              <a:rPr lang="sv-SE" sz="2800" dirty="0" err="1" smtClean="0"/>
              <a:t>=r</a:t>
            </a:r>
            <a:r>
              <a:rPr lang="sv-SE" sz="2800" baseline="-25000" dirty="0" err="1" smtClean="0"/>
              <a:t>ij</a:t>
            </a:r>
            <a:r>
              <a:rPr lang="sv-SE" sz="2800" dirty="0" smtClean="0"/>
              <a:t>.</a:t>
            </a:r>
          </a:p>
          <a:p>
            <a:r>
              <a:rPr lang="sv-SE" sz="2800" dirty="0" smtClean="0"/>
              <a:t>2. </a:t>
            </a:r>
            <a:r>
              <a:rPr lang="sv-SE" sz="2800" dirty="0" err="1" smtClean="0"/>
              <a:t>Compute</a:t>
            </a:r>
            <a:r>
              <a:rPr lang="sv-SE" sz="2800" dirty="0" smtClean="0"/>
              <a:t> the determinant.</a:t>
            </a:r>
          </a:p>
          <a:p>
            <a:r>
              <a:rPr lang="sv-SE" sz="2800" dirty="0" smtClean="0"/>
              <a:t>3. </a:t>
            </a:r>
            <a:r>
              <a:rPr lang="sv-SE" sz="2800" dirty="0" err="1" smtClean="0"/>
              <a:t>If</a:t>
            </a:r>
            <a:r>
              <a:rPr lang="sv-SE" sz="2800" dirty="0" smtClean="0"/>
              <a:t> it is </a:t>
            </a:r>
            <a:r>
              <a:rPr lang="sv-SE" sz="2800" dirty="0" err="1" smtClean="0"/>
              <a:t>non-zero</a:t>
            </a:r>
            <a:r>
              <a:rPr lang="sv-SE" sz="2800" dirty="0" smtClean="0"/>
              <a:t> </a:t>
            </a:r>
            <a:r>
              <a:rPr lang="sv-SE" sz="2800" dirty="0" err="1" smtClean="0"/>
              <a:t>return</a:t>
            </a:r>
            <a:r>
              <a:rPr lang="sv-SE" sz="2800" dirty="0" smtClean="0"/>
              <a:t> </a:t>
            </a:r>
            <a:r>
              <a:rPr lang="sv-SE" sz="2800" dirty="0" err="1" smtClean="0"/>
              <a:t>Yes</a:t>
            </a:r>
            <a:r>
              <a:rPr lang="sv-SE" sz="2800" dirty="0" smtClean="0"/>
              <a:t> </a:t>
            </a:r>
            <a:r>
              <a:rPr lang="sv-SE" sz="2800" dirty="0" err="1" smtClean="0"/>
              <a:t>otherwise</a:t>
            </a:r>
            <a:r>
              <a:rPr lang="sv-SE" sz="2800" dirty="0" smtClean="0"/>
              <a:t> No.</a:t>
            </a:r>
            <a:endParaRPr lang="sv-S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General </a:t>
            </a:r>
            <a:r>
              <a:rPr lang="sv-SE" dirty="0" err="1" smtClean="0"/>
              <a:t>Matchings</a:t>
            </a:r>
            <a:endParaRPr lang="sv-SE" dirty="0"/>
          </a:p>
        </p:txBody>
      </p:sp>
      <p:cxnSp>
        <p:nvCxnSpPr>
          <p:cNvPr id="4" name="Rak 3"/>
          <p:cNvCxnSpPr>
            <a:stCxn id="6" idx="5"/>
            <a:endCxn id="11" idx="1"/>
          </p:cNvCxnSpPr>
          <p:nvPr/>
        </p:nvCxnSpPr>
        <p:spPr>
          <a:xfrm rot="16200000" flipH="1">
            <a:off x="2979504" y="2896077"/>
            <a:ext cx="1215955" cy="497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llips 5"/>
          <p:cNvSpPr/>
          <p:nvPr/>
        </p:nvSpPr>
        <p:spPr>
          <a:xfrm>
            <a:off x="3056698" y="2239805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1088608" y="5226809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491479" y="3701761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3787733" y="3701763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/>
          <p:cNvSpPr/>
          <p:nvPr/>
        </p:nvSpPr>
        <p:spPr>
          <a:xfrm>
            <a:off x="1088608" y="2239807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12"/>
          <p:cNvCxnSpPr>
            <a:stCxn id="20" idx="1"/>
            <a:endCxn id="10" idx="5"/>
          </p:cNvCxnSpPr>
          <p:nvPr/>
        </p:nvCxnSpPr>
        <p:spPr>
          <a:xfrm rot="16200000" flipV="1">
            <a:off x="1324035" y="3448285"/>
            <a:ext cx="1279045" cy="23799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>
            <a:stCxn id="10" idx="4"/>
            <a:endCxn id="9" idx="1"/>
          </p:cNvCxnSpPr>
          <p:nvPr/>
        </p:nvCxnSpPr>
        <p:spPr>
          <a:xfrm rot="16200000" flipH="1">
            <a:off x="282831" y="4423576"/>
            <a:ext cx="1228096" cy="48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>
            <a:stCxn id="9" idx="0"/>
            <a:endCxn id="12" idx="4"/>
          </p:cNvCxnSpPr>
          <p:nvPr/>
        </p:nvCxnSpPr>
        <p:spPr>
          <a:xfrm rot="5400000" flipH="1" flipV="1">
            <a:off x="-65676" y="3907259"/>
            <a:ext cx="263910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>
            <a:stCxn id="6" idx="2"/>
            <a:endCxn id="12" idx="6"/>
          </p:cNvCxnSpPr>
          <p:nvPr/>
        </p:nvCxnSpPr>
        <p:spPr>
          <a:xfrm rot="10800000" flipV="1">
            <a:off x="1419140" y="2413756"/>
            <a:ext cx="1637558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>
            <a:stCxn id="11" idx="4"/>
            <a:endCxn id="20" idx="7"/>
          </p:cNvCxnSpPr>
          <p:nvPr/>
        </p:nvCxnSpPr>
        <p:spPr>
          <a:xfrm rot="5400000">
            <a:off x="3056068" y="4380827"/>
            <a:ext cx="1228094" cy="5657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Ellips 19"/>
          <p:cNvSpPr/>
          <p:nvPr/>
        </p:nvSpPr>
        <p:spPr>
          <a:xfrm>
            <a:off x="3105103" y="5226809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1" name="Rak 20"/>
          <p:cNvCxnSpPr>
            <a:stCxn id="6" idx="4"/>
            <a:endCxn id="20" idx="0"/>
          </p:cNvCxnSpPr>
          <p:nvPr/>
        </p:nvCxnSpPr>
        <p:spPr>
          <a:xfrm rot="16200000" flipH="1">
            <a:off x="1926615" y="3883054"/>
            <a:ext cx="2639103" cy="484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>
            <a:stCxn id="11" idx="2"/>
            <a:endCxn id="10" idx="6"/>
          </p:cNvCxnSpPr>
          <p:nvPr/>
        </p:nvCxnSpPr>
        <p:spPr>
          <a:xfrm rot="10800000">
            <a:off x="822011" y="3875712"/>
            <a:ext cx="2965722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Rak 69"/>
          <p:cNvCxnSpPr>
            <a:stCxn id="10" idx="7"/>
            <a:endCxn id="6" idx="3"/>
          </p:cNvCxnSpPr>
          <p:nvPr/>
        </p:nvCxnSpPr>
        <p:spPr>
          <a:xfrm rot="5400000" flipH="1" flipV="1">
            <a:off x="1331378" y="1978986"/>
            <a:ext cx="1215953" cy="23314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kt 70"/>
          <p:cNvGraphicFramePr>
            <a:graphicFrameLocks noChangeAspect="1"/>
          </p:cNvGraphicFramePr>
          <p:nvPr/>
        </p:nvGraphicFramePr>
        <p:xfrm>
          <a:off x="5239963" y="2413759"/>
          <a:ext cx="3705225" cy="3444285"/>
        </p:xfrm>
        <a:graphic>
          <a:graphicData uri="http://schemas.openxmlformats.org/presentationml/2006/ole">
            <p:oleObj spid="_x0000_s68610" name="Equation" r:id="rId3" imgW="2006600" imgH="1358900" progId="Equation.3">
              <p:embed/>
            </p:oleObj>
          </a:graphicData>
        </a:graphic>
      </p:graphicFrame>
      <p:sp>
        <p:nvSpPr>
          <p:cNvPr id="72" name="textruta 71"/>
          <p:cNvSpPr txBox="1"/>
          <p:nvPr/>
        </p:nvSpPr>
        <p:spPr>
          <a:xfrm>
            <a:off x="837862" y="1920588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73" name="textruta 72"/>
          <p:cNvSpPr txBox="1"/>
          <p:nvPr/>
        </p:nvSpPr>
        <p:spPr>
          <a:xfrm>
            <a:off x="4709467" y="3053286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74" name="textruta 73"/>
          <p:cNvSpPr txBox="1"/>
          <p:nvPr/>
        </p:nvSpPr>
        <p:spPr>
          <a:xfrm>
            <a:off x="4723468" y="3634748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75" name="textruta 74"/>
          <p:cNvSpPr txBox="1"/>
          <p:nvPr/>
        </p:nvSpPr>
        <p:spPr>
          <a:xfrm>
            <a:off x="4709467" y="4171098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76" name="textruta 75"/>
          <p:cNvSpPr txBox="1"/>
          <p:nvPr/>
        </p:nvSpPr>
        <p:spPr>
          <a:xfrm>
            <a:off x="4723738" y="4750570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77" name="textruta 76"/>
          <p:cNvSpPr txBox="1"/>
          <p:nvPr/>
        </p:nvSpPr>
        <p:spPr>
          <a:xfrm>
            <a:off x="5447393" y="1853261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78" name="textruta 77"/>
          <p:cNvSpPr txBox="1"/>
          <p:nvPr/>
        </p:nvSpPr>
        <p:spPr>
          <a:xfrm>
            <a:off x="6032494" y="1844590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79" name="textruta 78"/>
          <p:cNvSpPr txBox="1"/>
          <p:nvPr/>
        </p:nvSpPr>
        <p:spPr>
          <a:xfrm>
            <a:off x="6622173" y="1850074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80" name="textruta 79"/>
          <p:cNvSpPr txBox="1"/>
          <p:nvPr/>
        </p:nvSpPr>
        <p:spPr>
          <a:xfrm>
            <a:off x="7245507" y="1846252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81" name="textruta 80"/>
          <p:cNvSpPr txBox="1"/>
          <p:nvPr/>
        </p:nvSpPr>
        <p:spPr>
          <a:xfrm>
            <a:off x="7863407" y="1850074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82" name="Ring 81"/>
          <p:cNvSpPr/>
          <p:nvPr/>
        </p:nvSpPr>
        <p:spPr>
          <a:xfrm>
            <a:off x="5807673" y="2332727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3" name="Ring 82"/>
          <p:cNvSpPr/>
          <p:nvPr/>
        </p:nvSpPr>
        <p:spPr>
          <a:xfrm>
            <a:off x="6393302" y="2920535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4" name="Ring 83"/>
          <p:cNvSpPr/>
          <p:nvPr/>
        </p:nvSpPr>
        <p:spPr>
          <a:xfrm>
            <a:off x="7643964" y="3492235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5" name="Ring 84"/>
          <p:cNvSpPr/>
          <p:nvPr/>
        </p:nvSpPr>
        <p:spPr>
          <a:xfrm>
            <a:off x="5155262" y="4629942"/>
            <a:ext cx="752308" cy="766959"/>
          </a:xfrm>
          <a:prstGeom prst="donut">
            <a:avLst>
              <a:gd name="adj" fmla="val 11721"/>
            </a:avLst>
          </a:prstGeom>
          <a:solidFill>
            <a:srgbClr val="00804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6" name="Ring 85"/>
          <p:cNvSpPr/>
          <p:nvPr/>
        </p:nvSpPr>
        <p:spPr>
          <a:xfrm>
            <a:off x="7054015" y="5245068"/>
            <a:ext cx="752308" cy="766959"/>
          </a:xfrm>
          <a:prstGeom prst="donut">
            <a:avLst>
              <a:gd name="adj" fmla="val 11721"/>
            </a:avLst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87" name="textruta 86"/>
          <p:cNvSpPr txBox="1"/>
          <p:nvPr/>
        </p:nvSpPr>
        <p:spPr>
          <a:xfrm>
            <a:off x="8459004" y="1868562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88" name="textruta 87"/>
          <p:cNvSpPr txBox="1"/>
          <p:nvPr/>
        </p:nvSpPr>
        <p:spPr>
          <a:xfrm>
            <a:off x="4709467" y="5379965"/>
            <a:ext cx="2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89" name="textruta 88"/>
          <p:cNvSpPr txBox="1"/>
          <p:nvPr/>
        </p:nvSpPr>
        <p:spPr>
          <a:xfrm>
            <a:off x="4719157" y="2506115"/>
            <a:ext cx="2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90" name="textruta 89"/>
          <p:cNvSpPr txBox="1"/>
          <p:nvPr/>
        </p:nvSpPr>
        <p:spPr>
          <a:xfrm>
            <a:off x="3435635" y="2034740"/>
            <a:ext cx="82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91" name="textruta 90"/>
          <p:cNvSpPr txBox="1"/>
          <p:nvPr/>
        </p:nvSpPr>
        <p:spPr>
          <a:xfrm>
            <a:off x="123229" y="3639390"/>
            <a:ext cx="41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92" name="textruta 91"/>
          <p:cNvSpPr txBox="1"/>
          <p:nvPr/>
        </p:nvSpPr>
        <p:spPr>
          <a:xfrm>
            <a:off x="4153908" y="3644687"/>
            <a:ext cx="384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93" name="textruta 92"/>
          <p:cNvSpPr txBox="1"/>
          <p:nvPr/>
        </p:nvSpPr>
        <p:spPr>
          <a:xfrm>
            <a:off x="902542" y="5574710"/>
            <a:ext cx="516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  <p:sp>
        <p:nvSpPr>
          <p:cNvPr id="94" name="textruta 93"/>
          <p:cNvSpPr txBox="1"/>
          <p:nvPr/>
        </p:nvSpPr>
        <p:spPr>
          <a:xfrm>
            <a:off x="3435636" y="5574710"/>
            <a:ext cx="35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6</a:t>
            </a:r>
            <a:endParaRPr lang="sv-SE" dirty="0"/>
          </a:p>
        </p:txBody>
      </p:sp>
      <p:sp>
        <p:nvSpPr>
          <p:cNvPr id="95" name="Ring 94"/>
          <p:cNvSpPr/>
          <p:nvPr/>
        </p:nvSpPr>
        <p:spPr>
          <a:xfrm>
            <a:off x="8282104" y="4079008"/>
            <a:ext cx="752308" cy="766959"/>
          </a:xfrm>
          <a:prstGeom prst="donut">
            <a:avLst>
              <a:gd name="adj" fmla="val 11721"/>
            </a:avLst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02" name="Ring 101"/>
          <p:cNvSpPr/>
          <p:nvPr/>
        </p:nvSpPr>
        <p:spPr>
          <a:xfrm>
            <a:off x="7629693" y="2346996"/>
            <a:ext cx="752308" cy="766959"/>
          </a:xfrm>
          <a:prstGeom prst="donut">
            <a:avLst>
              <a:gd name="adj" fmla="val 11721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03" name="Ring 102"/>
          <p:cNvSpPr/>
          <p:nvPr/>
        </p:nvSpPr>
        <p:spPr>
          <a:xfrm>
            <a:off x="6393302" y="4629942"/>
            <a:ext cx="752308" cy="766959"/>
          </a:xfrm>
          <a:prstGeom prst="donut">
            <a:avLst>
              <a:gd name="adj" fmla="val 11721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04" name="Ring 103"/>
          <p:cNvSpPr/>
          <p:nvPr/>
        </p:nvSpPr>
        <p:spPr>
          <a:xfrm>
            <a:off x="5807673" y="3492235"/>
            <a:ext cx="752308" cy="766959"/>
          </a:xfrm>
          <a:prstGeom prst="donut">
            <a:avLst>
              <a:gd name="adj" fmla="val 11721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05" name="Ring 104"/>
          <p:cNvSpPr/>
          <p:nvPr/>
        </p:nvSpPr>
        <p:spPr>
          <a:xfrm>
            <a:off x="5155262" y="2934804"/>
            <a:ext cx="752308" cy="766959"/>
          </a:xfrm>
          <a:prstGeom prst="donut">
            <a:avLst>
              <a:gd name="adj" fmla="val 11721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86" grpId="0" animBg="1"/>
      <p:bldP spid="95" grpId="0" animBg="1"/>
      <p:bldP spid="102" grpId="0" animBg="1"/>
      <p:bldP spid="103" grpId="0" animBg="1"/>
      <p:bldP spid="104" grpId="0" animBg="1"/>
      <p:bldP spid="1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Rak 48"/>
          <p:cNvCxnSpPr>
            <a:stCxn id="9" idx="6"/>
            <a:endCxn id="5" idx="2"/>
          </p:cNvCxnSpPr>
          <p:nvPr/>
        </p:nvCxnSpPr>
        <p:spPr>
          <a:xfrm flipV="1">
            <a:off x="4397114" y="3701764"/>
            <a:ext cx="219611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ak 44"/>
          <p:cNvCxnSpPr>
            <a:stCxn id="6" idx="2"/>
            <a:endCxn id="7" idx="6"/>
          </p:cNvCxnSpPr>
          <p:nvPr/>
        </p:nvCxnSpPr>
        <p:spPr>
          <a:xfrm rot="10800000" flipV="1">
            <a:off x="3076503" y="5005619"/>
            <a:ext cx="2746754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The 4cycle </a:t>
            </a:r>
            <a:r>
              <a:rPr lang="sv-SE" dirty="0" err="1" smtClean="0"/>
              <a:t>Detection</a:t>
            </a:r>
            <a:r>
              <a:rPr lang="sv-SE" dirty="0" smtClean="0"/>
              <a:t> Problem</a:t>
            </a:r>
            <a:endParaRPr lang="sv-SE" dirty="0"/>
          </a:p>
        </p:txBody>
      </p:sp>
      <p:sp>
        <p:nvSpPr>
          <p:cNvPr id="4" name="Ellips 3"/>
          <p:cNvSpPr/>
          <p:nvPr/>
        </p:nvSpPr>
        <p:spPr>
          <a:xfrm>
            <a:off x="5492725" y="2587705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6593227" y="3527813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5823257" y="4831669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2745971" y="4831670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2114022" y="3510418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4066582" y="3529401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3275406" y="2570311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/>
          <p:cNvCxnSpPr>
            <a:stCxn id="34" idx="1"/>
            <a:endCxn id="8" idx="5"/>
          </p:cNvCxnSpPr>
          <p:nvPr/>
        </p:nvCxnSpPr>
        <p:spPr>
          <a:xfrm rot="16200000" flipV="1">
            <a:off x="2622284" y="3581235"/>
            <a:ext cx="1597100" cy="20493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>
            <a:stCxn id="8" idx="4"/>
            <a:endCxn id="7" idx="1"/>
          </p:cNvCxnSpPr>
          <p:nvPr/>
        </p:nvCxnSpPr>
        <p:spPr>
          <a:xfrm rot="16200000" flipH="1">
            <a:off x="2024682" y="4112925"/>
            <a:ext cx="1024300" cy="5150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>
            <a:stCxn id="7" idx="0"/>
            <a:endCxn id="10" idx="4"/>
          </p:cNvCxnSpPr>
          <p:nvPr/>
        </p:nvCxnSpPr>
        <p:spPr>
          <a:xfrm rot="5400000" flipH="1" flipV="1">
            <a:off x="2219225" y="3610224"/>
            <a:ext cx="1913458" cy="52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>
            <a:stCxn id="4" idx="2"/>
            <a:endCxn id="10" idx="6"/>
          </p:cNvCxnSpPr>
          <p:nvPr/>
        </p:nvCxnSpPr>
        <p:spPr>
          <a:xfrm rot="10800000">
            <a:off x="3605939" y="2744262"/>
            <a:ext cx="1886787" cy="17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>
            <a:stCxn id="4" idx="3"/>
            <a:endCxn id="9" idx="7"/>
          </p:cNvCxnSpPr>
          <p:nvPr/>
        </p:nvCxnSpPr>
        <p:spPr>
          <a:xfrm rot="5400000">
            <a:off x="4597074" y="2636293"/>
            <a:ext cx="695693" cy="11924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>
            <a:stCxn id="6" idx="7"/>
            <a:endCxn id="5" idx="3"/>
          </p:cNvCxnSpPr>
          <p:nvPr/>
        </p:nvCxnSpPr>
        <p:spPr>
          <a:xfrm rot="5400000" flipH="1" flipV="1">
            <a:off x="5844582" y="4085568"/>
            <a:ext cx="1057853" cy="536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ak 28"/>
          <p:cNvCxnSpPr>
            <a:stCxn id="9" idx="4"/>
            <a:endCxn id="34" idx="0"/>
          </p:cNvCxnSpPr>
          <p:nvPr/>
        </p:nvCxnSpPr>
        <p:spPr>
          <a:xfrm rot="16200000" flipH="1">
            <a:off x="3659005" y="4450145"/>
            <a:ext cx="1476219" cy="3305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Ellips 33"/>
          <p:cNvSpPr/>
          <p:nvPr/>
        </p:nvSpPr>
        <p:spPr>
          <a:xfrm>
            <a:off x="4397114" y="5353521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6" name="Rak 35"/>
          <p:cNvCxnSpPr>
            <a:stCxn id="4" idx="4"/>
            <a:endCxn id="34" idx="7"/>
          </p:cNvCxnSpPr>
          <p:nvPr/>
        </p:nvCxnSpPr>
        <p:spPr>
          <a:xfrm rot="5400000">
            <a:off x="3934184" y="3680663"/>
            <a:ext cx="2468864" cy="978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>
            <a:stCxn id="9" idx="2"/>
            <a:endCxn id="8" idx="6"/>
          </p:cNvCxnSpPr>
          <p:nvPr/>
        </p:nvCxnSpPr>
        <p:spPr>
          <a:xfrm rot="10800000">
            <a:off x="2444554" y="3684370"/>
            <a:ext cx="1622028" cy="189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Rak 54"/>
          <p:cNvCxnSpPr>
            <a:stCxn id="6" idx="0"/>
            <a:endCxn id="4" idx="5"/>
          </p:cNvCxnSpPr>
          <p:nvPr/>
        </p:nvCxnSpPr>
        <p:spPr>
          <a:xfrm rot="16200000" flipV="1">
            <a:off x="4908182" y="3751327"/>
            <a:ext cx="1947012" cy="2136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4cycle </a:t>
            </a:r>
            <a:r>
              <a:rPr lang="sv-SE" dirty="0" err="1" smtClean="0"/>
              <a:t>detection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sv-SE" dirty="0" err="1" smtClean="0"/>
              <a:t>Init</a:t>
            </a:r>
            <a:r>
              <a:rPr lang="sv-SE" dirty="0" smtClean="0"/>
              <a:t> a </a:t>
            </a:r>
            <a:r>
              <a:rPr lang="sv-SE" dirty="0" err="1" smtClean="0"/>
              <a:t>boolean</a:t>
            </a:r>
            <a:r>
              <a:rPr lang="sv-SE" dirty="0" smtClean="0"/>
              <a:t> </a:t>
            </a:r>
            <a:r>
              <a:rPr lang="sv-SE" dirty="0" err="1" smtClean="0"/>
              <a:t>nxn</a:t>
            </a:r>
            <a:r>
              <a:rPr lang="sv-SE" dirty="0" smtClean="0"/>
              <a:t> table </a:t>
            </a:r>
            <a:r>
              <a:rPr lang="sv-SE" dirty="0" err="1" smtClean="0"/>
              <a:t>T(:,</a:t>
            </a:r>
            <a:r>
              <a:rPr lang="sv-SE" dirty="0" err="1" smtClean="0">
                <a:sym typeface="Wingdings"/>
              </a:rPr>
              <a:t>:)=false</a:t>
            </a:r>
            <a:r>
              <a:rPr lang="sv-SE" dirty="0" smtClean="0">
                <a:sym typeface="Wingdings"/>
              </a:rPr>
              <a:t>.</a:t>
            </a:r>
          </a:p>
          <a:p>
            <a:pPr marL="633222" indent="-514350">
              <a:buFont typeface="+mj-lt"/>
              <a:buAutoNum type="arabicPeriod"/>
            </a:pPr>
            <a:r>
              <a:rPr lang="sv-SE" dirty="0" smtClean="0">
                <a:sym typeface="Wingdings"/>
              </a:rPr>
              <a:t>For </a:t>
            </a:r>
            <a:r>
              <a:rPr lang="sv-SE" dirty="0" err="1" smtClean="0">
                <a:sym typeface="Wingdings"/>
              </a:rPr>
              <a:t>each</a:t>
            </a:r>
            <a:r>
              <a:rPr lang="sv-SE" dirty="0" smtClean="0">
                <a:sym typeface="Wingdings"/>
              </a:rPr>
              <a:t> </a:t>
            </a:r>
            <a:r>
              <a:rPr lang="sv-SE" dirty="0" err="1" smtClean="0">
                <a:sym typeface="Wingdings"/>
              </a:rPr>
              <a:t>vertex</a:t>
            </a:r>
            <a:r>
              <a:rPr lang="sv-SE" dirty="0" smtClean="0">
                <a:sym typeface="Wingdings"/>
              </a:rPr>
              <a:t> v</a:t>
            </a:r>
          </a:p>
          <a:p>
            <a:pPr marL="633222" indent="-514350">
              <a:buFont typeface="+mj-lt"/>
              <a:buAutoNum type="arabicPeriod"/>
            </a:pPr>
            <a:r>
              <a:rPr lang="sv-SE" dirty="0" smtClean="0">
                <a:sym typeface="Wingdings"/>
              </a:rPr>
              <a:t>  For </a:t>
            </a:r>
            <a:r>
              <a:rPr lang="sv-SE" dirty="0" err="1" smtClean="0">
                <a:sym typeface="Wingdings"/>
              </a:rPr>
              <a:t>each</a:t>
            </a:r>
            <a:r>
              <a:rPr lang="sv-SE" dirty="0" smtClean="0">
                <a:sym typeface="Wingdings"/>
              </a:rPr>
              <a:t> pair of </a:t>
            </a:r>
            <a:r>
              <a:rPr lang="sv-SE" dirty="0" err="1" smtClean="0">
                <a:sym typeface="Wingdings"/>
              </a:rPr>
              <a:t>neighbors</a:t>
            </a:r>
            <a:r>
              <a:rPr lang="sv-SE" dirty="0" smtClean="0">
                <a:sym typeface="Wingdings"/>
              </a:rPr>
              <a:t> </a:t>
            </a:r>
            <a:r>
              <a:rPr lang="sv-SE" dirty="0" err="1" smtClean="0">
                <a:sym typeface="Wingdings"/>
              </a:rPr>
              <a:t>u,w</a:t>
            </a:r>
            <a:r>
              <a:rPr lang="sv-SE" dirty="0" smtClean="0">
                <a:sym typeface="Wingdings"/>
              </a:rPr>
              <a:t> of v</a:t>
            </a:r>
          </a:p>
          <a:p>
            <a:pPr marL="633222" indent="-514350">
              <a:buFont typeface="+mj-lt"/>
              <a:buAutoNum type="arabicPeriod"/>
            </a:pPr>
            <a:r>
              <a:rPr lang="sv-SE" dirty="0" smtClean="0">
                <a:sym typeface="Wingdings"/>
              </a:rPr>
              <a:t>    </a:t>
            </a:r>
            <a:r>
              <a:rPr lang="sv-SE" dirty="0" err="1" smtClean="0">
                <a:sym typeface="Wingdings"/>
              </a:rPr>
              <a:t>If</a:t>
            </a:r>
            <a:r>
              <a:rPr lang="sv-SE" dirty="0" smtClean="0">
                <a:sym typeface="Wingdings"/>
              </a:rPr>
              <a:t> </a:t>
            </a:r>
            <a:r>
              <a:rPr lang="sv-SE" dirty="0" err="1" smtClean="0">
                <a:sym typeface="Wingdings"/>
              </a:rPr>
              <a:t>T(u,w</a:t>
            </a:r>
            <a:r>
              <a:rPr lang="sv-SE" dirty="0" smtClean="0">
                <a:sym typeface="Wingdings"/>
              </a:rPr>
              <a:t>) </a:t>
            </a:r>
            <a:r>
              <a:rPr lang="sv-SE" dirty="0" err="1" smtClean="0">
                <a:sym typeface="Wingdings"/>
              </a:rPr>
              <a:t>then</a:t>
            </a:r>
            <a:r>
              <a:rPr lang="sv-SE" dirty="0" smtClean="0">
                <a:sym typeface="Wingdings"/>
              </a:rPr>
              <a:t> </a:t>
            </a:r>
            <a:r>
              <a:rPr lang="sv-SE" dirty="0" err="1" smtClean="0">
                <a:sym typeface="Wingdings"/>
              </a:rPr>
              <a:t>return</a:t>
            </a:r>
            <a:r>
              <a:rPr lang="sv-SE" dirty="0" smtClean="0">
                <a:sym typeface="Wingdings"/>
              </a:rPr>
              <a:t> </a:t>
            </a:r>
            <a:r>
              <a:rPr lang="sv-SE" dirty="0" err="1" smtClean="0">
                <a:sym typeface="Wingdings"/>
              </a:rPr>
              <a:t>true</a:t>
            </a:r>
            <a:r>
              <a:rPr lang="sv-SE" dirty="0" smtClean="0">
                <a:sym typeface="Wingdings"/>
              </a:rPr>
              <a:t> and stop</a:t>
            </a:r>
          </a:p>
          <a:p>
            <a:pPr marL="633222" indent="-514350">
              <a:buFont typeface="+mj-lt"/>
              <a:buAutoNum type="arabicPeriod"/>
            </a:pPr>
            <a:r>
              <a:rPr lang="sv-SE" dirty="0" smtClean="0">
                <a:sym typeface="Wingdings"/>
              </a:rPr>
              <a:t>    </a:t>
            </a:r>
            <a:r>
              <a:rPr lang="sv-SE" dirty="0" err="1" smtClean="0">
                <a:sym typeface="Wingdings"/>
              </a:rPr>
              <a:t>T(u,w)=true</a:t>
            </a:r>
            <a:endParaRPr lang="sv-SE" dirty="0" smtClean="0">
              <a:sym typeface="Wingdings"/>
            </a:endParaRPr>
          </a:p>
          <a:p>
            <a:pPr marL="633222" indent="-514350">
              <a:buFont typeface="+mj-lt"/>
              <a:buAutoNum type="arabicPeriod"/>
            </a:pPr>
            <a:r>
              <a:rPr lang="sv-SE" dirty="0" smtClean="0">
                <a:sym typeface="Wingdings"/>
              </a:rPr>
              <a:t>  End</a:t>
            </a:r>
          </a:p>
          <a:p>
            <a:pPr marL="633222" indent="-514350">
              <a:buFont typeface="+mj-lt"/>
              <a:buAutoNum type="arabicPeriod"/>
            </a:pPr>
            <a:r>
              <a:rPr lang="sv-SE" dirty="0" smtClean="0">
                <a:sym typeface="Wingdings"/>
              </a:rPr>
              <a:t>End</a:t>
            </a:r>
          </a:p>
          <a:p>
            <a:pPr marL="633222" indent="-514350">
              <a:buFont typeface="+mj-lt"/>
              <a:buAutoNum type="arabicPeriod"/>
            </a:pPr>
            <a:r>
              <a:rPr lang="sv-SE" dirty="0" err="1" smtClean="0">
                <a:sym typeface="Wingdings"/>
              </a:rPr>
              <a:t>Return</a:t>
            </a:r>
            <a:r>
              <a:rPr lang="sv-SE" dirty="0" smtClean="0">
                <a:sym typeface="Wingdings"/>
              </a:rPr>
              <a:t> </a:t>
            </a:r>
            <a:r>
              <a:rPr lang="sv-SE" dirty="0" err="1" smtClean="0">
                <a:sym typeface="Wingdings"/>
              </a:rPr>
              <a:t>false</a:t>
            </a:r>
            <a:endParaRPr lang="sv-SE" dirty="0" smtClean="0">
              <a:sym typeface="Wingdings"/>
            </a:endParaRPr>
          </a:p>
          <a:p>
            <a:pPr marL="633222" indent="-514350">
              <a:buNone/>
            </a:pPr>
            <a:endParaRPr lang="sv-SE" dirty="0" smtClean="0">
              <a:sym typeface="Wingdings"/>
            </a:endParaRPr>
          </a:p>
          <a:p>
            <a:pPr marL="633222" indent="-514350">
              <a:buFont typeface="+mj-lt"/>
              <a:buAutoNum type="arabicPeriod"/>
            </a:pPr>
            <a:endParaRPr lang="sv-SE" dirty="0" smtClean="0">
              <a:sym typeface="Wingdings"/>
            </a:endParaRPr>
          </a:p>
          <a:p>
            <a:pPr marL="633222" indent="-514350">
              <a:buNone/>
            </a:pPr>
            <a:endParaRPr lang="sv-SE" dirty="0" smtClean="0">
              <a:sym typeface="Wingdings"/>
            </a:endParaRPr>
          </a:p>
          <a:p>
            <a:pPr marL="633222" indent="-514350">
              <a:buNone/>
            </a:pPr>
            <a:endParaRPr lang="sv-SE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Rak 48"/>
          <p:cNvCxnSpPr>
            <a:stCxn id="9" idx="6"/>
            <a:endCxn id="5" idx="2"/>
          </p:cNvCxnSpPr>
          <p:nvPr/>
        </p:nvCxnSpPr>
        <p:spPr>
          <a:xfrm flipV="1">
            <a:off x="4397114" y="3701764"/>
            <a:ext cx="219611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ak 44"/>
          <p:cNvCxnSpPr>
            <a:stCxn id="6" idx="2"/>
            <a:endCxn id="7" idx="6"/>
          </p:cNvCxnSpPr>
          <p:nvPr/>
        </p:nvCxnSpPr>
        <p:spPr>
          <a:xfrm rot="10800000" flipV="1">
            <a:off x="3076503" y="5005619"/>
            <a:ext cx="2746754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Triangle</a:t>
            </a:r>
            <a:r>
              <a:rPr lang="sv-SE" dirty="0" smtClean="0"/>
              <a:t> </a:t>
            </a:r>
            <a:r>
              <a:rPr lang="sv-SE" dirty="0" err="1" smtClean="0"/>
              <a:t>Detection</a:t>
            </a:r>
            <a:r>
              <a:rPr lang="sv-SE" dirty="0" smtClean="0"/>
              <a:t> Problem</a:t>
            </a:r>
            <a:endParaRPr lang="sv-SE" dirty="0"/>
          </a:p>
        </p:txBody>
      </p:sp>
      <p:sp>
        <p:nvSpPr>
          <p:cNvPr id="4" name="Ellips 3"/>
          <p:cNvSpPr/>
          <p:nvPr/>
        </p:nvSpPr>
        <p:spPr>
          <a:xfrm>
            <a:off x="5492725" y="2587705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6593227" y="3527813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5823257" y="4831669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2745971" y="4831670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2114022" y="3510418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4066582" y="3529401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3275406" y="2570311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/>
          <p:cNvCxnSpPr>
            <a:stCxn id="34" idx="1"/>
            <a:endCxn id="8" idx="5"/>
          </p:cNvCxnSpPr>
          <p:nvPr/>
        </p:nvCxnSpPr>
        <p:spPr>
          <a:xfrm rot="16200000" flipV="1">
            <a:off x="2622284" y="3581235"/>
            <a:ext cx="1597100" cy="20493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>
            <a:stCxn id="8" idx="4"/>
            <a:endCxn id="7" idx="1"/>
          </p:cNvCxnSpPr>
          <p:nvPr/>
        </p:nvCxnSpPr>
        <p:spPr>
          <a:xfrm rot="16200000" flipH="1">
            <a:off x="2024682" y="4112925"/>
            <a:ext cx="1024300" cy="5150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>
            <a:stCxn id="7" idx="0"/>
            <a:endCxn id="10" idx="4"/>
          </p:cNvCxnSpPr>
          <p:nvPr/>
        </p:nvCxnSpPr>
        <p:spPr>
          <a:xfrm rot="5400000" flipH="1" flipV="1">
            <a:off x="2219225" y="3610224"/>
            <a:ext cx="1913458" cy="529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>
            <a:stCxn id="4" idx="2"/>
            <a:endCxn id="10" idx="6"/>
          </p:cNvCxnSpPr>
          <p:nvPr/>
        </p:nvCxnSpPr>
        <p:spPr>
          <a:xfrm rot="10800000">
            <a:off x="3605939" y="2744262"/>
            <a:ext cx="1886787" cy="17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>
            <a:stCxn id="4" idx="3"/>
            <a:endCxn id="9" idx="7"/>
          </p:cNvCxnSpPr>
          <p:nvPr/>
        </p:nvCxnSpPr>
        <p:spPr>
          <a:xfrm rot="5400000">
            <a:off x="4597074" y="2636293"/>
            <a:ext cx="695693" cy="11924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>
            <a:stCxn id="6" idx="7"/>
            <a:endCxn id="5" idx="3"/>
          </p:cNvCxnSpPr>
          <p:nvPr/>
        </p:nvCxnSpPr>
        <p:spPr>
          <a:xfrm rot="5400000" flipH="1" flipV="1">
            <a:off x="5844582" y="4085568"/>
            <a:ext cx="1057853" cy="536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ak 28"/>
          <p:cNvCxnSpPr>
            <a:stCxn id="9" idx="4"/>
            <a:endCxn id="34" idx="0"/>
          </p:cNvCxnSpPr>
          <p:nvPr/>
        </p:nvCxnSpPr>
        <p:spPr>
          <a:xfrm rot="16200000" flipH="1">
            <a:off x="3659005" y="4450145"/>
            <a:ext cx="1476219" cy="3305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Ellips 33"/>
          <p:cNvSpPr/>
          <p:nvPr/>
        </p:nvSpPr>
        <p:spPr>
          <a:xfrm>
            <a:off x="4397114" y="5353521"/>
            <a:ext cx="330532" cy="3479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6" name="Rak 35"/>
          <p:cNvCxnSpPr>
            <a:stCxn id="4" idx="4"/>
            <a:endCxn id="34" idx="7"/>
          </p:cNvCxnSpPr>
          <p:nvPr/>
        </p:nvCxnSpPr>
        <p:spPr>
          <a:xfrm rot="5400000">
            <a:off x="3934184" y="3680663"/>
            <a:ext cx="2468864" cy="978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>
            <a:stCxn id="9" idx="2"/>
            <a:endCxn id="8" idx="6"/>
          </p:cNvCxnSpPr>
          <p:nvPr/>
        </p:nvCxnSpPr>
        <p:spPr>
          <a:xfrm rot="10800000">
            <a:off x="2444554" y="3684370"/>
            <a:ext cx="1622028" cy="189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Rak 54"/>
          <p:cNvCxnSpPr>
            <a:stCxn id="6" idx="0"/>
            <a:endCxn id="4" idx="5"/>
          </p:cNvCxnSpPr>
          <p:nvPr/>
        </p:nvCxnSpPr>
        <p:spPr>
          <a:xfrm rot="16200000" flipV="1">
            <a:off x="4908182" y="3751327"/>
            <a:ext cx="1947012" cy="2136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Square </a:t>
            </a:r>
            <a:r>
              <a:rPr lang="sv-SE" dirty="0" err="1" smtClean="0"/>
              <a:t>Matrix</a:t>
            </a:r>
            <a:r>
              <a:rPr lang="sv-SE" dirty="0" smtClean="0"/>
              <a:t> </a:t>
            </a:r>
            <a:r>
              <a:rPr lang="sv-SE" dirty="0" err="1" smtClean="0"/>
              <a:t>Multiplication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is the </a:t>
            </a:r>
            <a:r>
              <a:rPr lang="sv-SE" dirty="0" err="1" smtClean="0"/>
              <a:t>computational</a:t>
            </a:r>
            <a:r>
              <a:rPr lang="sv-SE" dirty="0" smtClean="0"/>
              <a:t> </a:t>
            </a:r>
            <a:r>
              <a:rPr lang="sv-SE" dirty="0" err="1" smtClean="0"/>
              <a:t>complexity</a:t>
            </a:r>
            <a:r>
              <a:rPr lang="sv-SE" dirty="0" smtClean="0"/>
              <a:t> in terms of </a:t>
            </a:r>
            <a:r>
              <a:rPr lang="sv-SE" dirty="0" err="1" smtClean="0"/>
              <a:t>number</a:t>
            </a:r>
            <a:r>
              <a:rPr lang="sv-SE" dirty="0" smtClean="0"/>
              <a:t> of </a:t>
            </a:r>
            <a:r>
              <a:rPr lang="sv-SE" dirty="0" err="1" smtClean="0"/>
              <a:t>scalar</a:t>
            </a:r>
            <a:r>
              <a:rPr lang="sv-SE" dirty="0" smtClean="0"/>
              <a:t> operations (*,+) of </a:t>
            </a:r>
            <a:r>
              <a:rPr lang="sv-SE" dirty="0" err="1" smtClean="0"/>
              <a:t>computing</a:t>
            </a:r>
            <a:r>
              <a:rPr lang="sv-SE" dirty="0" smtClean="0"/>
              <a:t> the </a:t>
            </a:r>
            <a:r>
              <a:rPr lang="sv-SE" dirty="0" err="1" smtClean="0"/>
              <a:t>product</a:t>
            </a:r>
            <a:r>
              <a:rPr lang="sv-SE" dirty="0" smtClean="0"/>
              <a:t> of </a:t>
            </a:r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nxn-matrices</a:t>
            </a:r>
            <a:r>
              <a:rPr lang="sv-SE" dirty="0" smtClean="0"/>
              <a:t> A and B?</a:t>
            </a:r>
          </a:p>
          <a:p>
            <a:r>
              <a:rPr lang="sv-SE" dirty="0" smtClean="0"/>
              <a:t>From definition </a:t>
            </a:r>
            <a:r>
              <a:rPr lang="sv-SE" dirty="0" err="1" smtClean="0"/>
              <a:t>C</a:t>
            </a:r>
            <a:r>
              <a:rPr lang="sv-SE" baseline="-25000" dirty="0" err="1" smtClean="0"/>
              <a:t>ij</a:t>
            </a:r>
            <a:r>
              <a:rPr lang="sv-SE" dirty="0" err="1" smtClean="0"/>
              <a:t>=</a:t>
            </a:r>
            <a:r>
              <a:rPr lang="sv-SE" dirty="0" err="1" smtClean="0">
                <a:latin typeface="Symbol"/>
              </a:rPr>
              <a:t>S</a:t>
            </a:r>
            <a:r>
              <a:rPr lang="sv-SE" baseline="-25000" dirty="0" err="1" smtClean="0"/>
              <a:t>k</a:t>
            </a:r>
            <a:r>
              <a:rPr lang="sv-SE" dirty="0" smtClean="0"/>
              <a:t> </a:t>
            </a:r>
            <a:r>
              <a:rPr lang="sv-SE" dirty="0" err="1" smtClean="0"/>
              <a:t>A</a:t>
            </a:r>
            <a:r>
              <a:rPr lang="sv-SE" baseline="-25000" dirty="0" err="1" smtClean="0"/>
              <a:t>ik</a:t>
            </a:r>
            <a:r>
              <a:rPr lang="sv-SE" dirty="0" err="1" smtClean="0"/>
              <a:t>B</a:t>
            </a:r>
            <a:r>
              <a:rPr lang="sv-SE" baseline="-25000" dirty="0" err="1" smtClean="0"/>
              <a:t>kj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get O(n</a:t>
            </a:r>
            <a:r>
              <a:rPr lang="sv-SE" baseline="30000" dirty="0" smtClean="0"/>
              <a:t>3</a:t>
            </a:r>
            <a:r>
              <a:rPr lang="sv-SE" dirty="0" smtClean="0"/>
              <a:t>) time.</a:t>
            </a:r>
          </a:p>
          <a:p>
            <a:r>
              <a:rPr lang="sv-SE" dirty="0" err="1" smtClean="0"/>
              <a:t>There</a:t>
            </a:r>
            <a:r>
              <a:rPr lang="sv-SE" dirty="0" smtClean="0"/>
              <a:t> is a (</a:t>
            </a:r>
            <a:r>
              <a:rPr lang="sv-SE" dirty="0" err="1" smtClean="0"/>
              <a:t>highly</a:t>
            </a:r>
            <a:r>
              <a:rPr lang="sv-SE" dirty="0" smtClean="0"/>
              <a:t> </a:t>
            </a:r>
            <a:r>
              <a:rPr lang="sv-SE" dirty="0" err="1" smtClean="0"/>
              <a:t>theoretical</a:t>
            </a:r>
            <a:r>
              <a:rPr lang="sv-SE" dirty="0" smtClean="0"/>
              <a:t>) O(n</a:t>
            </a:r>
            <a:r>
              <a:rPr lang="sv-SE" baseline="30000" dirty="0" smtClean="0"/>
              <a:t>2.373</a:t>
            </a:r>
            <a:r>
              <a:rPr lang="sv-SE" dirty="0" smtClean="0"/>
              <a:t>) time </a:t>
            </a:r>
            <a:r>
              <a:rPr lang="sv-SE" dirty="0" err="1" smtClean="0"/>
              <a:t>algorithm</a:t>
            </a:r>
            <a:r>
              <a:rPr lang="sv-SE" dirty="0" smtClean="0"/>
              <a:t>!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Strassen’s</a:t>
            </a:r>
            <a:r>
              <a:rPr lang="sv-SE" dirty="0" smtClean="0"/>
              <a:t> </a:t>
            </a:r>
            <a:r>
              <a:rPr lang="sv-SE" dirty="0" err="1" smtClean="0"/>
              <a:t>algorithm</a:t>
            </a:r>
            <a:endParaRPr lang="sv-SE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80928" y="1882775"/>
          <a:ext cx="8990835" cy="890749"/>
        </p:xfrm>
        <a:graphic>
          <a:graphicData uri="http://schemas.openxmlformats.org/presentationml/2006/ole">
            <p:oleObj spid="_x0000_s44034" name="Equation" r:id="rId3" imgW="4521200" imgH="44450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80928" y="3223990"/>
          <a:ext cx="4246109" cy="482513"/>
        </p:xfrm>
        <a:graphic>
          <a:graphicData uri="http://schemas.openxmlformats.org/presentationml/2006/ole">
            <p:oleObj spid="_x0000_s44035" name="Equation" r:id="rId4" imgW="1676400" imgH="190500" progId="Equation.3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1102" y="3733800"/>
          <a:ext cx="3152775" cy="482600"/>
        </p:xfrm>
        <a:graphic>
          <a:graphicData uri="http://schemas.openxmlformats.org/presentationml/2006/ole">
            <p:oleObj spid="_x0000_s44036" name="Equation" r:id="rId5" imgW="1244600" imgH="190500" progId="Equation.3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26142" y="4232275"/>
          <a:ext cx="3184525" cy="482600"/>
        </p:xfrm>
        <a:graphic>
          <a:graphicData uri="http://schemas.openxmlformats.org/presentationml/2006/ole">
            <p:oleObj spid="_x0000_s44037" name="Equation" r:id="rId6" imgW="1257300" imgH="190500" progId="Equation.3">
              <p:embed/>
            </p:oleObj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-451" y="4746625"/>
          <a:ext cx="3184525" cy="482600"/>
        </p:xfrm>
        <a:graphic>
          <a:graphicData uri="http://schemas.openxmlformats.org/presentationml/2006/ole">
            <p:oleObj spid="_x0000_s44038" name="Equation" r:id="rId7" imgW="1257300" imgH="190500" progId="Equation.3">
              <p:embed/>
            </p:oleObj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10661" y="5259388"/>
          <a:ext cx="3152775" cy="482600"/>
        </p:xfrm>
        <a:graphic>
          <a:graphicData uri="http://schemas.openxmlformats.org/presentationml/2006/ole">
            <p:oleObj spid="_x0000_s44039" name="Equation" r:id="rId8" imgW="1244600" imgH="190500" progId="Equation.3">
              <p:embed/>
            </p:oleObj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2573" y="5741988"/>
          <a:ext cx="4213225" cy="482600"/>
        </p:xfrm>
        <a:graphic>
          <a:graphicData uri="http://schemas.openxmlformats.org/presentationml/2006/ole">
            <p:oleObj spid="_x0000_s44040" name="Equation" r:id="rId9" imgW="1663700" imgH="190500" progId="Equation.3">
              <p:embed/>
            </p:oleObj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-197" y="6224588"/>
          <a:ext cx="4406900" cy="482600"/>
        </p:xfrm>
        <a:graphic>
          <a:graphicData uri="http://schemas.openxmlformats.org/presentationml/2006/ole">
            <p:oleObj spid="_x0000_s44041" name="Equation" r:id="rId10" imgW="1739900" imgH="190500" progId="Equation.3">
              <p:embed/>
            </p:oleObj>
          </a:graphicData>
        </a:graphic>
      </p:graphicFrame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5068945" y="3749675"/>
          <a:ext cx="4021138" cy="482600"/>
        </p:xfrm>
        <a:graphic>
          <a:graphicData uri="http://schemas.openxmlformats.org/presentationml/2006/ole">
            <p:oleObj spid="_x0000_s44042" name="Equation" r:id="rId11" imgW="1587500" imgH="190500" progId="Equation.3">
              <p:embed/>
            </p:oleObj>
          </a:graphicData>
        </a:graphic>
      </p:graphicFrame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5027532" y="4305690"/>
          <a:ext cx="2347913" cy="482600"/>
        </p:xfrm>
        <a:graphic>
          <a:graphicData uri="http://schemas.openxmlformats.org/presentationml/2006/ole">
            <p:oleObj spid="_x0000_s44043" name="Equation" r:id="rId12" imgW="927100" imgH="190500" progId="Equation.3">
              <p:embed/>
            </p:oleObj>
          </a:graphicData>
        </a:graphic>
      </p:graphicFrame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5036860" y="4867275"/>
          <a:ext cx="2381250" cy="482600"/>
        </p:xfrm>
        <a:graphic>
          <a:graphicData uri="http://schemas.openxmlformats.org/presentationml/2006/ole">
            <p:oleObj spid="_x0000_s44044" name="Equation" r:id="rId13" imgW="939800" imgH="190500" progId="Equation.3">
              <p:embed/>
            </p:oleObj>
          </a:graphicData>
        </a:graphic>
      </p:graphicFrame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4985538" y="5413375"/>
          <a:ext cx="4086225" cy="482600"/>
        </p:xfrm>
        <a:graphic>
          <a:graphicData uri="http://schemas.openxmlformats.org/presentationml/2006/ole">
            <p:oleObj spid="_x0000_s44045" name="Equation" r:id="rId14" imgW="16129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Strassen’s</a:t>
            </a:r>
            <a:r>
              <a:rPr lang="sv-SE" dirty="0" smtClean="0"/>
              <a:t> </a:t>
            </a:r>
            <a:r>
              <a:rPr lang="sv-SE" dirty="0" err="1" smtClean="0"/>
              <a:t>algorithm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T(n)=cn</a:t>
            </a:r>
            <a:r>
              <a:rPr lang="sv-SE" baseline="30000" dirty="0" smtClean="0"/>
              <a:t>2</a:t>
            </a:r>
            <a:r>
              <a:rPr lang="sv-SE" dirty="0" smtClean="0"/>
              <a:t>+7T(n/2)=cn</a:t>
            </a:r>
            <a:r>
              <a:rPr lang="sv-SE" baseline="30000" dirty="0" smtClean="0"/>
              <a:t>2</a:t>
            </a:r>
            <a:r>
              <a:rPr lang="sv-SE" dirty="0" smtClean="0"/>
              <a:t>+7c(n/2)</a:t>
            </a:r>
            <a:r>
              <a:rPr lang="sv-SE" baseline="30000" dirty="0" smtClean="0"/>
              <a:t>2</a:t>
            </a:r>
            <a:r>
              <a:rPr lang="sv-SE" dirty="0" smtClean="0"/>
              <a:t>+7</a:t>
            </a:r>
            <a:r>
              <a:rPr lang="sv-SE" baseline="30000" dirty="0" smtClean="0"/>
              <a:t>2</a:t>
            </a:r>
            <a:r>
              <a:rPr lang="sv-SE" dirty="0" smtClean="0"/>
              <a:t>T(n/4)=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cn</a:t>
            </a:r>
            <a:r>
              <a:rPr lang="sv-SE" baseline="30000" dirty="0" smtClean="0"/>
              <a:t>2</a:t>
            </a:r>
            <a:r>
              <a:rPr lang="sv-SE" dirty="0" smtClean="0"/>
              <a:t>+7c(n/2)</a:t>
            </a:r>
            <a:r>
              <a:rPr lang="sv-SE" baseline="30000" dirty="0" smtClean="0"/>
              <a:t>2</a:t>
            </a:r>
            <a:r>
              <a:rPr lang="sv-SE" dirty="0" smtClean="0"/>
              <a:t>+7</a:t>
            </a:r>
            <a:r>
              <a:rPr lang="sv-SE" baseline="30000" dirty="0" smtClean="0"/>
              <a:t>2</a:t>
            </a:r>
            <a:r>
              <a:rPr lang="sv-SE" dirty="0" smtClean="0"/>
              <a:t>c(n/4)</a:t>
            </a:r>
            <a:r>
              <a:rPr lang="sv-SE" baseline="30000" dirty="0" smtClean="0"/>
              <a:t>2</a:t>
            </a:r>
            <a:r>
              <a:rPr lang="sv-SE" dirty="0" smtClean="0"/>
              <a:t>+7</a:t>
            </a:r>
            <a:r>
              <a:rPr lang="sv-SE" baseline="30000" dirty="0" smtClean="0"/>
              <a:t>3</a:t>
            </a:r>
            <a:r>
              <a:rPr lang="sv-SE" dirty="0" smtClean="0"/>
              <a:t>T(n/8)=…=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cn</a:t>
            </a:r>
            <a:r>
              <a:rPr lang="sv-SE" baseline="30000" dirty="0" smtClean="0"/>
              <a:t>2</a:t>
            </a:r>
            <a:r>
              <a:rPr lang="sv-SE" dirty="0" smtClean="0"/>
              <a:t>(1+7/4+(7/4)</a:t>
            </a:r>
            <a:r>
              <a:rPr lang="sv-SE" baseline="30000" dirty="0" smtClean="0"/>
              <a:t>2</a:t>
            </a:r>
            <a:r>
              <a:rPr lang="sv-SE" dirty="0" smtClean="0"/>
              <a:t>+…+(7/4)</a:t>
            </a:r>
            <a:r>
              <a:rPr lang="sv-SE" baseline="30000" dirty="0" smtClean="0"/>
              <a:t>log2(n)</a:t>
            </a:r>
            <a:r>
              <a:rPr lang="sv-SE" dirty="0" smtClean="0"/>
              <a:t>)+7</a:t>
            </a:r>
            <a:r>
              <a:rPr lang="sv-SE" baseline="30000" dirty="0" smtClean="0"/>
              <a:t>log2(n)</a:t>
            </a:r>
            <a:r>
              <a:rPr lang="sv-SE" dirty="0" smtClean="0"/>
              <a:t>=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O(n</a:t>
            </a:r>
            <a:r>
              <a:rPr lang="sv-SE" baseline="30000" dirty="0" smtClean="0"/>
              <a:t>log2(7)</a:t>
            </a:r>
            <a:r>
              <a:rPr lang="sv-SE" dirty="0" smtClean="0"/>
              <a:t>)=O(n</a:t>
            </a:r>
            <a:r>
              <a:rPr lang="sv-SE" baseline="30000" dirty="0" smtClean="0"/>
              <a:t>2.81</a:t>
            </a:r>
            <a:r>
              <a:rPr lang="sv-SE" dirty="0" smtClean="0"/>
              <a:t>).</a:t>
            </a:r>
          </a:p>
          <a:p>
            <a:pPr>
              <a:buNone/>
            </a:pPr>
            <a:endParaRPr lang="sv-SE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Verifying</a:t>
            </a:r>
            <a:r>
              <a:rPr lang="sv-SE" dirty="0" smtClean="0"/>
              <a:t> </a:t>
            </a:r>
            <a:r>
              <a:rPr lang="sv-SE" dirty="0" err="1" smtClean="0"/>
              <a:t>Matrix</a:t>
            </a:r>
            <a:r>
              <a:rPr lang="sv-SE" dirty="0" smtClean="0"/>
              <a:t> </a:t>
            </a:r>
            <a:r>
              <a:rPr lang="sv-SE" dirty="0" err="1" smtClean="0"/>
              <a:t>Products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Given </a:t>
            </a:r>
            <a:r>
              <a:rPr lang="sv-SE" dirty="0" err="1" smtClean="0"/>
              <a:t>three</a:t>
            </a:r>
            <a:r>
              <a:rPr lang="sv-SE" dirty="0" smtClean="0"/>
              <a:t> </a:t>
            </a:r>
            <a:r>
              <a:rPr lang="sv-SE" dirty="0" err="1" smtClean="0"/>
              <a:t>nxn</a:t>
            </a:r>
            <a:r>
              <a:rPr lang="sv-SE" dirty="0" smtClean="0"/>
              <a:t> </a:t>
            </a:r>
            <a:r>
              <a:rPr lang="sv-SE" dirty="0" err="1" smtClean="0"/>
              <a:t>matrices</a:t>
            </a:r>
            <a:r>
              <a:rPr lang="sv-SE" dirty="0" smtClean="0"/>
              <a:t> A,B, and C you </a:t>
            </a:r>
            <a:r>
              <a:rPr lang="sv-SE" dirty="0" err="1" smtClean="0"/>
              <a:t>want</a:t>
            </a:r>
            <a:r>
              <a:rPr lang="sv-SE" dirty="0" smtClean="0"/>
              <a:t> to </a:t>
            </a:r>
            <a:r>
              <a:rPr lang="sv-SE" i="1" dirty="0" err="1" smtClean="0"/>
              <a:t>verify</a:t>
            </a:r>
            <a:r>
              <a:rPr lang="sv-SE" dirty="0" smtClean="0"/>
              <a:t> that AB=C.</a:t>
            </a:r>
          </a:p>
          <a:p>
            <a:r>
              <a:rPr lang="sv-SE" dirty="0" smtClean="0"/>
              <a:t>Can you </a:t>
            </a:r>
            <a:r>
              <a:rPr lang="sv-SE" dirty="0" err="1" smtClean="0"/>
              <a:t>do</a:t>
            </a:r>
            <a:r>
              <a:rPr lang="sv-SE" dirty="0" smtClean="0"/>
              <a:t> this </a:t>
            </a:r>
            <a:r>
              <a:rPr lang="sv-SE" i="1" dirty="0" smtClean="0"/>
              <a:t>faster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dirty="0" err="1" smtClean="0"/>
              <a:t>recomputing</a:t>
            </a:r>
            <a:r>
              <a:rPr lang="sv-SE" dirty="0" smtClean="0"/>
              <a:t> the </a:t>
            </a:r>
            <a:r>
              <a:rPr lang="sv-SE" dirty="0" err="1" smtClean="0"/>
              <a:t>matrix</a:t>
            </a:r>
            <a:r>
              <a:rPr lang="sv-SE" dirty="0" smtClean="0"/>
              <a:t> </a:t>
            </a:r>
            <a:r>
              <a:rPr lang="sv-SE" dirty="0" err="1" smtClean="0"/>
              <a:t>product</a:t>
            </a:r>
            <a:r>
              <a:rPr lang="sv-SE" dirty="0" smtClean="0"/>
              <a:t>?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Modul.thmx</Template>
  <TotalTime>2554</TotalTime>
  <Words>711</Words>
  <Application>Microsoft Macintosh PowerPoint</Application>
  <PresentationFormat>Bildspel på skärmen (4:3)</PresentationFormat>
  <Paragraphs>207</Paragraphs>
  <Slides>21</Slides>
  <Notes>0</Notes>
  <HiddenSlides>0</HiddenSlides>
  <MMClips>0</MMClips>
  <ScaleCrop>false</ScaleCrop>
  <HeadingPairs>
    <vt:vector size="6" baseType="variant">
      <vt:variant>
        <vt:lpstr>Formgivningsmall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3" baseType="lpstr">
      <vt:lpstr>Modul</vt:lpstr>
      <vt:lpstr>Equation</vt:lpstr>
      <vt:lpstr>Algebraic Algorithms</vt:lpstr>
      <vt:lpstr>Definition</vt:lpstr>
      <vt:lpstr>The 4cycle Detection Problem</vt:lpstr>
      <vt:lpstr>4cycle detection</vt:lpstr>
      <vt:lpstr>The Triangle Detection Problem</vt:lpstr>
      <vt:lpstr>Square Matrix Multiplication</vt:lpstr>
      <vt:lpstr>Strassen’s algorithm</vt:lpstr>
      <vt:lpstr>Strassen’s algorithm</vt:lpstr>
      <vt:lpstr>Verifying Matrix Products</vt:lpstr>
      <vt:lpstr>Verifying Matrix Products</vt:lpstr>
      <vt:lpstr>Verifying Matrix Products</vt:lpstr>
      <vt:lpstr>Polynomial Identity Testing</vt:lpstr>
      <vt:lpstr>The Schwartz Zippel Lemma</vt:lpstr>
      <vt:lpstr>Bipartite Matching</vt:lpstr>
      <vt:lpstr>Bipartite Matching: Augmentation paths</vt:lpstr>
      <vt:lpstr>Bipartite Matching: Biadjacency matrix</vt:lpstr>
      <vt:lpstr>Determinants</vt:lpstr>
      <vt:lpstr>Fields of characteristic two</vt:lpstr>
      <vt:lpstr>Determinants with indeterminates</vt:lpstr>
      <vt:lpstr>Algorithm</vt:lpstr>
      <vt:lpstr>General Matchings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Path Taken for k-Path</dc:title>
  <dc:creator>Andreas Björklund</dc:creator>
  <cp:lastModifiedBy>Andreas Björklund</cp:lastModifiedBy>
  <cp:revision>150</cp:revision>
  <dcterms:created xsi:type="dcterms:W3CDTF">2012-10-02T06:45:44Z</dcterms:created>
  <dcterms:modified xsi:type="dcterms:W3CDTF">2012-10-02T06:46:50Z</dcterms:modified>
</cp:coreProperties>
</file>