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7.bin" ContentType="application/vnd.openxmlformats-officedocument.oleObject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embeddings/Microsoft_Equation3.bin" ContentType="application/vnd.openxmlformats-officedocument.oleObject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Default Extension="xml" ContentType="application/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embeddings/Microsoft_Equation8.bin" ContentType="application/vnd.openxmlformats-officedocument.oleObject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embeddings/Microsoft_Equation4.bin" ContentType="application/vnd.openxmlformats-officedocument.oleObject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Default Extension="pdf" ContentType="application/pdf"/>
  <Override PartName="/ppt/slides/slide16.xml" ContentType="application/vnd.openxmlformats-officedocument.presentationml.slide+xml"/>
  <Override PartName="/ppt/embeddings/Microsoft_Equation10.bin" ContentType="application/vnd.openxmlformats-officedocument.oleObject"/>
  <Override PartName="/ppt/slides/slide7.xml" ContentType="application/vnd.openxmlformats-officedocument.presentationml.slide+xml"/>
  <Override PartName="/ppt/embeddings/Microsoft_Equation9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embeddings/Microsoft_Equation5.bin" ContentType="application/vnd.openxmlformats-officedocument.oleObject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Microsoft_Equation6.bin" ContentType="application/vnd.openxmlformats-officedocument.oleObject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71" r:id="rId11"/>
    <p:sldId id="272" r:id="rId12"/>
    <p:sldId id="265" r:id="rId13"/>
    <p:sldId id="269" r:id="rId14"/>
    <p:sldId id="270" r:id="rId15"/>
    <p:sldId id="266" r:id="rId16"/>
    <p:sldId id="267" r:id="rId17"/>
    <p:sldId id="268" r:id="rId18"/>
    <p:sldId id="273" r:id="rId19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90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Relationship Id="rId2" Type="http://schemas.openxmlformats.org/officeDocument/2006/relationships/image" Target="../media/image5.pict"/><Relationship Id="rId3" Type="http://schemas.openxmlformats.org/officeDocument/2006/relationships/image" Target="../media/image6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ict"/><Relationship Id="rId2" Type="http://schemas.openxmlformats.org/officeDocument/2006/relationships/image" Target="../media/image11.pict"/><Relationship Id="rId3" Type="http://schemas.openxmlformats.org/officeDocument/2006/relationships/image" Target="../media/image12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vert="horz" lIns="91440" tIns="182880" rIns="9144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6C2C-4F6D-D144-98E3-04DE89A2B406}" type="datetimeFigureOut">
              <a:rPr lang="sv-SE" smtClean="0"/>
              <a:pPr/>
              <a:t>12-09-10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427D-5BCD-4D43-9F26-87D340E2ED2C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6C2C-4F6D-D144-98E3-04DE89A2B406}" type="datetimeFigureOut">
              <a:rPr lang="sv-SE" smtClean="0"/>
              <a:pPr/>
              <a:t>12-09-10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427D-5BCD-4D43-9F26-87D340E2ED2C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SzPct val="80000"/>
              <a:buFont typeface="Wingdings" pitchFamily="2" charset="2"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6C2C-4F6D-D144-98E3-04DE89A2B406}" type="datetimeFigureOut">
              <a:rPr lang="sv-SE" smtClean="0"/>
              <a:pPr/>
              <a:t>12-09-10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427D-5BCD-4D43-9F26-87D340E2ED2C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6C2C-4F6D-D144-98E3-04DE89A2B406}" type="datetimeFigureOut">
              <a:rPr lang="sv-SE" smtClean="0"/>
              <a:pPr/>
              <a:t>12-09-10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427D-5BCD-4D43-9F26-87D340E2ED2C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6C2C-4F6D-D144-98E3-04DE89A2B406}" type="datetimeFigureOut">
              <a:rPr lang="sv-SE" smtClean="0"/>
              <a:pPr/>
              <a:t>12-09-10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427D-5BCD-4D43-9F26-87D340E2ED2C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Rubrikbild med bild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 anchorCtr="0">
            <a:noAutofit/>
          </a:bodyPr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132"/>
            <a:ext cx="2133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2E56C2C-4F6D-D144-98E3-04DE89A2B406}" type="datetimeFigureOut">
              <a:rPr lang="sv-SE" smtClean="0"/>
              <a:pPr/>
              <a:t>12-09-10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2541"/>
            <a:ext cx="2895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2541"/>
            <a:ext cx="2133600" cy="300318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69427D-5BCD-4D43-9F26-87D340E2ED2C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 anchorCtr="0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6C2C-4F6D-D144-98E3-04DE89A2B406}" type="datetimeFigureOut">
              <a:rPr lang="sv-SE" smtClean="0"/>
              <a:pPr/>
              <a:t>12-09-10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427D-5BCD-4D43-9F26-87D340E2ED2C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6C2C-4F6D-D144-98E3-04DE89A2B406}" type="datetimeFigureOut">
              <a:rPr lang="sv-SE" smtClean="0"/>
              <a:pPr/>
              <a:t>12-09-10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427D-5BCD-4D43-9F26-87D340E2ED2C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6C2C-4F6D-D144-98E3-04DE89A2B406}" type="datetimeFigureOut">
              <a:rPr lang="sv-SE" smtClean="0"/>
              <a:pPr/>
              <a:t>12-09-10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427D-5BCD-4D43-9F26-87D340E2ED2C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6C2C-4F6D-D144-98E3-04DE89A2B406}" type="datetimeFigureOut">
              <a:rPr lang="sv-SE" smtClean="0"/>
              <a:pPr/>
              <a:t>12-09-10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427D-5BCD-4D43-9F26-87D340E2ED2C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6C2C-4F6D-D144-98E3-04DE89A2B406}" type="datetimeFigureOut">
              <a:rPr lang="sv-SE" smtClean="0"/>
              <a:pPr/>
              <a:t>12-09-10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427D-5BCD-4D43-9F26-87D340E2ED2C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6C2C-4F6D-D144-98E3-04DE89A2B406}" type="datetimeFigureOut">
              <a:rPr lang="sv-SE" smtClean="0"/>
              <a:pPr/>
              <a:t>12-09-10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427D-5BCD-4D43-9F26-87D340E2ED2C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33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2E56C2C-4F6D-D144-98E3-04DE89A2B406}" type="datetimeFigureOut">
              <a:rPr lang="sv-SE" smtClean="0"/>
              <a:pPr/>
              <a:t>12-09-10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5988"/>
            <a:ext cx="2895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969427D-5BCD-4D43-9F26-87D340E2ED2C}" type="slidenum">
              <a:rPr lang="sv-SE" smtClean="0"/>
              <a:pPr/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lnSpc>
          <a:spcPts val="5600"/>
        </a:lnSpc>
        <a:spcBef>
          <a:spcPct val="0"/>
        </a:spcBef>
        <a:buNone/>
        <a:defRPr sz="5400" b="1" kern="1200" baseline="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SzPct val="80000"/>
        <a:buFont typeface="Wingdings" pitchFamily="2" charset="2"/>
        <a:buChar char="l"/>
        <a:defRPr sz="24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2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0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.bin"/><Relationship Id="rId4" Type="http://schemas.openxmlformats.org/officeDocument/2006/relationships/oleObject" Target="../embeddings/Microsoft_Equation5.bin"/><Relationship Id="rId5" Type="http://schemas.openxmlformats.org/officeDocument/2006/relationships/oleObject" Target="../embeddings/Microsoft_Equation6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df"/><Relationship Id="rId4" Type="http://schemas.openxmlformats.org/officeDocument/2006/relationships/image" Target="../media/image9.png"/><Relationship Id="rId5" Type="http://schemas.openxmlformats.org/officeDocument/2006/relationships/oleObject" Target="../embeddings/Microsoft_Equation7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8.bin"/><Relationship Id="rId4" Type="http://schemas.openxmlformats.org/officeDocument/2006/relationships/oleObject" Target="../embeddings/Microsoft_Equation9.bin"/><Relationship Id="rId5" Type="http://schemas.openxmlformats.org/officeDocument/2006/relationships/oleObject" Target="../embeddings/Microsoft_Equation10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Advanced</a:t>
            </a:r>
            <a:r>
              <a:rPr lang="sv-SE" dirty="0" smtClean="0"/>
              <a:t> Approximation </a:t>
            </a:r>
            <a:r>
              <a:rPr lang="sv-SE" dirty="0" err="1" smtClean="0"/>
              <a:t>Algorithms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II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1737" y="4191000"/>
            <a:ext cx="6138629" cy="1447800"/>
          </a:xfrm>
        </p:spPr>
        <p:txBody>
          <a:bodyPr/>
          <a:lstStyle/>
          <a:p>
            <a:r>
              <a:rPr lang="sv-SE" dirty="0" err="1" smtClean="0"/>
              <a:t>How</a:t>
            </a:r>
            <a:r>
              <a:rPr lang="sv-SE" dirty="0" smtClean="0"/>
              <a:t> to </a:t>
            </a:r>
            <a:r>
              <a:rPr lang="sv-SE" dirty="0" err="1" smtClean="0"/>
              <a:t>find</a:t>
            </a:r>
            <a:r>
              <a:rPr lang="sv-SE" dirty="0" smtClean="0"/>
              <a:t> a heavy </a:t>
            </a:r>
            <a:r>
              <a:rPr lang="sv-SE" dirty="0" err="1" smtClean="0"/>
              <a:t>weight</a:t>
            </a:r>
            <a:r>
              <a:rPr lang="sv-SE" dirty="0" smtClean="0"/>
              <a:t> </a:t>
            </a:r>
            <a:r>
              <a:rPr lang="sv-SE" dirty="0" err="1" smtClean="0"/>
              <a:t>cut</a:t>
            </a:r>
            <a:r>
              <a:rPr lang="sv-SE" dirty="0" smtClean="0"/>
              <a:t> in a </a:t>
            </a:r>
            <a:r>
              <a:rPr lang="sv-SE" dirty="0" err="1" smtClean="0"/>
              <a:t>graph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Mathematical</a:t>
            </a:r>
            <a:r>
              <a:rPr lang="sv-SE" dirty="0" smtClean="0"/>
              <a:t> </a:t>
            </a:r>
            <a:r>
              <a:rPr lang="sv-SE" dirty="0" err="1" smtClean="0"/>
              <a:t>Programing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Formulate</a:t>
            </a:r>
            <a:r>
              <a:rPr lang="sv-SE" dirty="0" smtClean="0"/>
              <a:t> your problem as an </a:t>
            </a:r>
            <a:r>
              <a:rPr lang="sv-SE" dirty="0" err="1" smtClean="0"/>
              <a:t>integer</a:t>
            </a:r>
            <a:r>
              <a:rPr lang="sv-SE" dirty="0" smtClean="0"/>
              <a:t> program (IP).</a:t>
            </a:r>
          </a:p>
          <a:p>
            <a:r>
              <a:rPr lang="sv-SE" dirty="0" smtClean="0"/>
              <a:t>Provide a relaxation of the IP to a </a:t>
            </a:r>
            <a:r>
              <a:rPr lang="sv-SE" dirty="0" err="1" smtClean="0"/>
              <a:t>linear</a:t>
            </a:r>
            <a:r>
              <a:rPr lang="sv-SE" dirty="0" smtClean="0"/>
              <a:t> program (LP) or semidefinite program (SDP), i.e. </a:t>
            </a:r>
            <a:r>
              <a:rPr lang="sv-SE" dirty="0" err="1" smtClean="0"/>
              <a:t>something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know</a:t>
            </a:r>
            <a:r>
              <a:rPr lang="sv-SE" dirty="0" smtClean="0"/>
              <a:t> </a:t>
            </a:r>
            <a:r>
              <a:rPr lang="sv-SE" dirty="0" err="1" smtClean="0"/>
              <a:t>how</a:t>
            </a:r>
            <a:r>
              <a:rPr lang="sv-SE" dirty="0" smtClean="0"/>
              <a:t> to </a:t>
            </a:r>
            <a:r>
              <a:rPr lang="sv-SE" dirty="0" err="1" smtClean="0"/>
              <a:t>solve</a:t>
            </a:r>
            <a:r>
              <a:rPr lang="sv-SE" dirty="0" smtClean="0"/>
              <a:t> </a:t>
            </a:r>
            <a:r>
              <a:rPr lang="sv-SE" dirty="0" err="1" smtClean="0"/>
              <a:t>efficiently</a:t>
            </a:r>
            <a:r>
              <a:rPr lang="sv-SE" dirty="0" smtClean="0"/>
              <a:t>.</a:t>
            </a:r>
          </a:p>
          <a:p>
            <a:r>
              <a:rPr lang="sv-SE" dirty="0" smtClean="0"/>
              <a:t>Round the </a:t>
            </a:r>
            <a:r>
              <a:rPr lang="sv-SE" dirty="0" err="1" smtClean="0"/>
              <a:t>fractional</a:t>
            </a:r>
            <a:r>
              <a:rPr lang="sv-SE" dirty="0" smtClean="0"/>
              <a:t> solution to the LP or SDP to an </a:t>
            </a:r>
            <a:r>
              <a:rPr lang="sv-SE" dirty="0" err="1" smtClean="0"/>
              <a:t>integer</a:t>
            </a:r>
            <a:r>
              <a:rPr lang="sv-SE" dirty="0" smtClean="0"/>
              <a:t> solution </a:t>
            </a:r>
            <a:r>
              <a:rPr lang="sv-SE" dirty="0" err="1" smtClean="0"/>
              <a:t>approximating</a:t>
            </a:r>
            <a:r>
              <a:rPr lang="sv-SE" dirty="0" smtClean="0"/>
              <a:t> the original IP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228601"/>
            <a:ext cx="9144000" cy="1264024"/>
          </a:xfrm>
        </p:spPr>
        <p:txBody>
          <a:bodyPr/>
          <a:lstStyle/>
          <a:p>
            <a:r>
              <a:rPr lang="sv-SE" dirty="0" err="1" smtClean="0"/>
              <a:t>How</a:t>
            </a:r>
            <a:r>
              <a:rPr lang="sv-SE" dirty="0" smtClean="0"/>
              <a:t> to </a:t>
            </a:r>
            <a:r>
              <a:rPr lang="sv-SE" dirty="0" err="1" smtClean="0"/>
              <a:t>Obtain</a:t>
            </a:r>
            <a:r>
              <a:rPr lang="sv-SE" dirty="0" smtClean="0"/>
              <a:t> an Approximation </a:t>
            </a:r>
            <a:r>
              <a:rPr lang="sv-SE" dirty="0" err="1" smtClean="0"/>
              <a:t>Guarantee</a:t>
            </a:r>
            <a:endParaRPr lang="sv-SE" dirty="0"/>
          </a:p>
        </p:txBody>
      </p:sp>
      <p:cxnSp>
        <p:nvCxnSpPr>
          <p:cNvPr id="5" name="Rak pil 4"/>
          <p:cNvCxnSpPr/>
          <p:nvPr/>
        </p:nvCxnSpPr>
        <p:spPr>
          <a:xfrm rot="5400000" flipH="1" flipV="1">
            <a:off x="2838917" y="3667510"/>
            <a:ext cx="342533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4281232" y="3610037"/>
            <a:ext cx="54228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ruta 8"/>
          <p:cNvSpPr txBox="1"/>
          <p:nvPr/>
        </p:nvSpPr>
        <p:spPr>
          <a:xfrm>
            <a:off x="5037583" y="3410272"/>
            <a:ext cx="1255829" cy="370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OPT(IP)</a:t>
            </a:r>
            <a:endParaRPr lang="sv-SE" dirty="0"/>
          </a:p>
        </p:txBody>
      </p:sp>
      <p:cxnSp>
        <p:nvCxnSpPr>
          <p:cNvPr id="11" name="Rak 10"/>
          <p:cNvCxnSpPr/>
          <p:nvPr/>
        </p:nvCxnSpPr>
        <p:spPr>
          <a:xfrm>
            <a:off x="4279645" y="2839515"/>
            <a:ext cx="54228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ruta 11"/>
          <p:cNvSpPr txBox="1"/>
          <p:nvPr/>
        </p:nvSpPr>
        <p:spPr>
          <a:xfrm>
            <a:off x="5037583" y="2639750"/>
            <a:ext cx="1255829" cy="370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OPT(SDP)</a:t>
            </a:r>
            <a:endParaRPr lang="sv-SE" dirty="0"/>
          </a:p>
        </p:txBody>
      </p:sp>
      <p:cxnSp>
        <p:nvCxnSpPr>
          <p:cNvPr id="13" name="Rak 12"/>
          <p:cNvCxnSpPr/>
          <p:nvPr/>
        </p:nvCxnSpPr>
        <p:spPr>
          <a:xfrm>
            <a:off x="4281234" y="4564467"/>
            <a:ext cx="54228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ruta 13"/>
          <p:cNvSpPr txBox="1"/>
          <p:nvPr/>
        </p:nvSpPr>
        <p:spPr>
          <a:xfrm>
            <a:off x="5037583" y="4378971"/>
            <a:ext cx="27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OPT(SDP)</a:t>
            </a:r>
            <a:r>
              <a:rPr lang="sv-SE" baseline="-25000" dirty="0" err="1" smtClean="0"/>
              <a:t>Rounded</a:t>
            </a:r>
            <a:endParaRPr lang="sv-SE" baseline="-25000" dirty="0"/>
          </a:p>
        </p:txBody>
      </p:sp>
      <p:sp>
        <p:nvSpPr>
          <p:cNvPr id="15" name="Höger klammerparentes 14"/>
          <p:cNvSpPr/>
          <p:nvPr/>
        </p:nvSpPr>
        <p:spPr>
          <a:xfrm>
            <a:off x="6792890" y="3610037"/>
            <a:ext cx="328227" cy="95601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textruta 15"/>
          <p:cNvSpPr txBox="1"/>
          <p:nvPr/>
        </p:nvSpPr>
        <p:spPr>
          <a:xfrm>
            <a:off x="7420804" y="3610037"/>
            <a:ext cx="1912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Actual</a:t>
            </a:r>
            <a:r>
              <a:rPr lang="sv-SE" dirty="0" smtClean="0"/>
              <a:t> approximation </a:t>
            </a:r>
            <a:r>
              <a:rPr lang="sv-SE" dirty="0" err="1" smtClean="0"/>
              <a:t>factor</a:t>
            </a:r>
            <a:endParaRPr lang="sv-SE" dirty="0"/>
          </a:p>
        </p:txBody>
      </p:sp>
      <p:sp>
        <p:nvSpPr>
          <p:cNvPr id="17" name="Vänster klammerparentes 16"/>
          <p:cNvSpPr/>
          <p:nvPr/>
        </p:nvSpPr>
        <p:spPr>
          <a:xfrm>
            <a:off x="3210929" y="2839515"/>
            <a:ext cx="399581" cy="169385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ruta 17"/>
          <p:cNvSpPr txBox="1"/>
          <p:nvPr/>
        </p:nvSpPr>
        <p:spPr>
          <a:xfrm>
            <a:off x="1108544" y="3243696"/>
            <a:ext cx="1912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Bound</a:t>
            </a:r>
            <a:r>
              <a:rPr lang="sv-SE" dirty="0" smtClean="0"/>
              <a:t> on </a:t>
            </a:r>
          </a:p>
          <a:p>
            <a:r>
              <a:rPr lang="sv-SE" dirty="0" smtClean="0"/>
              <a:t>Approximation </a:t>
            </a:r>
            <a:r>
              <a:rPr lang="sv-SE" dirty="0" err="1" smtClean="0"/>
              <a:t>factor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 animBg="1"/>
      <p:bldP spid="16" grpId="0"/>
      <p:bldP spid="17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Integer</a:t>
            </a:r>
            <a:r>
              <a:rPr lang="sv-SE" dirty="0" smtClean="0"/>
              <a:t> </a:t>
            </a:r>
            <a:r>
              <a:rPr lang="sv-SE" dirty="0" err="1" smtClean="0"/>
              <a:t>Programming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Introduce</a:t>
            </a:r>
            <a:r>
              <a:rPr lang="sv-SE" dirty="0" smtClean="0"/>
              <a:t> </a:t>
            </a:r>
            <a:r>
              <a:rPr lang="sv-SE" dirty="0" err="1" smtClean="0"/>
              <a:t>one</a:t>
            </a:r>
            <a:r>
              <a:rPr lang="sv-SE" dirty="0" smtClean="0"/>
              <a:t> {-1,1} variable </a:t>
            </a:r>
            <a:r>
              <a:rPr lang="sv-SE" dirty="0" err="1" smtClean="0"/>
              <a:t>x</a:t>
            </a:r>
            <a:r>
              <a:rPr lang="sv-SE" baseline="-25000" dirty="0" err="1" smtClean="0"/>
              <a:t>i</a:t>
            </a:r>
            <a:r>
              <a:rPr lang="sv-SE" dirty="0" smtClean="0"/>
              <a:t> for </a:t>
            </a:r>
            <a:r>
              <a:rPr lang="sv-SE" dirty="0" err="1" smtClean="0"/>
              <a:t>each</a:t>
            </a:r>
            <a:r>
              <a:rPr lang="sv-SE" dirty="0" smtClean="0"/>
              <a:t> </a:t>
            </a:r>
            <a:r>
              <a:rPr lang="sv-SE" dirty="0" err="1" smtClean="0"/>
              <a:t>vertex</a:t>
            </a:r>
            <a:r>
              <a:rPr lang="sv-SE" dirty="0" smtClean="0"/>
              <a:t> i in V.</a:t>
            </a:r>
          </a:p>
          <a:p>
            <a:r>
              <a:rPr lang="sv-SE" dirty="0" err="1" smtClean="0"/>
              <a:t>Solve</a:t>
            </a:r>
            <a:r>
              <a:rPr lang="sv-SE" dirty="0" smtClean="0"/>
              <a:t> for an </a:t>
            </a:r>
            <a:r>
              <a:rPr lang="sv-SE" dirty="0" err="1" smtClean="0"/>
              <a:t>assignment</a:t>
            </a:r>
            <a:r>
              <a:rPr lang="sv-SE" dirty="0" smtClean="0"/>
              <a:t> to the variables that </a:t>
            </a:r>
            <a:r>
              <a:rPr lang="sv-SE" dirty="0" err="1" smtClean="0"/>
              <a:t>maximizes</a:t>
            </a:r>
            <a:endParaRPr lang="sv-SE" dirty="0" smtClean="0"/>
          </a:p>
          <a:p>
            <a:pPr>
              <a:buNone/>
            </a:pPr>
            <a:r>
              <a:rPr lang="sv-SE" dirty="0" smtClean="0"/>
              <a:t>		 </a:t>
            </a:r>
            <a:endParaRPr lang="sv-SE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109788" y="3452813"/>
          <a:ext cx="4319587" cy="2130425"/>
        </p:xfrm>
        <a:graphic>
          <a:graphicData uri="http://schemas.openxmlformats.org/presentationml/2006/ole">
            <p:oleObj spid="_x0000_s23554" name="Equation" r:id="rId3" imgW="9017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2D Relaxation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/>
          <a:lstStyle/>
          <a:p>
            <a:r>
              <a:rPr lang="sv-SE" dirty="0" err="1" smtClean="0"/>
              <a:t>Introduce</a:t>
            </a:r>
            <a:r>
              <a:rPr lang="sv-SE" dirty="0" smtClean="0"/>
              <a:t> </a:t>
            </a:r>
            <a:r>
              <a:rPr lang="sv-SE" dirty="0" err="1" smtClean="0"/>
              <a:t>one</a:t>
            </a:r>
            <a:r>
              <a:rPr lang="sv-SE" dirty="0" smtClean="0"/>
              <a:t> 2-dimensional real </a:t>
            </a:r>
            <a:r>
              <a:rPr lang="sv-SE" dirty="0" err="1" smtClean="0"/>
              <a:t>vector</a:t>
            </a:r>
            <a:r>
              <a:rPr lang="sv-SE" dirty="0" smtClean="0"/>
              <a:t> of </a:t>
            </a:r>
            <a:r>
              <a:rPr lang="sv-SE" dirty="0" err="1" smtClean="0"/>
              <a:t>unit</a:t>
            </a:r>
            <a:r>
              <a:rPr lang="sv-SE" dirty="0" smtClean="0"/>
              <a:t> </a:t>
            </a:r>
            <a:r>
              <a:rPr lang="sv-SE" dirty="0" err="1" smtClean="0"/>
              <a:t>length</a:t>
            </a:r>
            <a:r>
              <a:rPr lang="sv-SE" dirty="0" smtClean="0"/>
              <a:t> variable </a:t>
            </a:r>
            <a:r>
              <a:rPr lang="sv-SE" dirty="0" err="1" smtClean="0"/>
              <a:t>y</a:t>
            </a:r>
            <a:r>
              <a:rPr lang="sv-SE" baseline="-25000" dirty="0" err="1" smtClean="0"/>
              <a:t>i</a:t>
            </a:r>
            <a:r>
              <a:rPr lang="sv-SE" dirty="0" smtClean="0"/>
              <a:t> for </a:t>
            </a:r>
            <a:r>
              <a:rPr lang="sv-SE" dirty="0" err="1" smtClean="0"/>
              <a:t>each</a:t>
            </a:r>
            <a:r>
              <a:rPr lang="sv-SE" dirty="0" smtClean="0"/>
              <a:t> </a:t>
            </a:r>
            <a:r>
              <a:rPr lang="sv-SE" dirty="0" err="1" smtClean="0"/>
              <a:t>vertex</a:t>
            </a:r>
            <a:r>
              <a:rPr lang="sv-SE" dirty="0" smtClean="0"/>
              <a:t> i in V.</a:t>
            </a:r>
          </a:p>
          <a:p>
            <a:r>
              <a:rPr lang="sv-SE" dirty="0" err="1" smtClean="0"/>
              <a:t>Solve</a:t>
            </a:r>
            <a:r>
              <a:rPr lang="sv-SE" dirty="0" smtClean="0"/>
              <a:t> for an </a:t>
            </a:r>
            <a:r>
              <a:rPr lang="sv-SE" dirty="0" err="1" smtClean="0"/>
              <a:t>assignment</a:t>
            </a:r>
            <a:r>
              <a:rPr lang="sv-SE" dirty="0" smtClean="0"/>
              <a:t> to the variables that </a:t>
            </a:r>
            <a:r>
              <a:rPr lang="sv-SE" dirty="0" err="1" smtClean="0"/>
              <a:t>maximizes</a:t>
            </a:r>
            <a:endParaRPr lang="sv-SE" dirty="0" smtClean="0"/>
          </a:p>
          <a:p>
            <a:pPr>
              <a:buNone/>
            </a:pPr>
            <a:r>
              <a:rPr lang="sv-SE" dirty="0" smtClean="0"/>
              <a:t>		 </a:t>
            </a:r>
            <a:endParaRPr lang="sv-SE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1744663" y="3332163"/>
          <a:ext cx="5049837" cy="2373312"/>
        </p:xfrm>
        <a:graphic>
          <a:graphicData uri="http://schemas.openxmlformats.org/presentationml/2006/ole">
            <p:oleObj spid="_x0000_s27651" name="Equation" r:id="rId3" imgW="1054100" imgH="495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228601"/>
            <a:ext cx="9144000" cy="1264024"/>
          </a:xfrm>
        </p:spPr>
        <p:txBody>
          <a:bodyPr/>
          <a:lstStyle/>
          <a:p>
            <a:r>
              <a:rPr lang="sv-SE" dirty="0" smtClean="0"/>
              <a:t>2D Relaxation Can’t be </a:t>
            </a:r>
            <a:r>
              <a:rPr lang="sv-SE" dirty="0" err="1" smtClean="0"/>
              <a:t>Worse</a:t>
            </a:r>
            <a:endParaRPr lang="sv-SE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644525" y="2951163"/>
          <a:ext cx="7700963" cy="1647825"/>
        </p:xfrm>
        <a:graphic>
          <a:graphicData uri="http://schemas.openxmlformats.org/presentationml/2006/ole">
            <p:oleObj spid="_x0000_s31746" name="Equation" r:id="rId3" imgW="2730500" imgH="584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9791" y="228601"/>
            <a:ext cx="8733715" cy="1264024"/>
          </a:xfrm>
        </p:spPr>
        <p:txBody>
          <a:bodyPr/>
          <a:lstStyle/>
          <a:p>
            <a:r>
              <a:rPr lang="sv-SE" dirty="0" err="1" smtClean="0"/>
              <a:t>Randomized</a:t>
            </a:r>
            <a:r>
              <a:rPr lang="sv-SE" dirty="0" smtClean="0"/>
              <a:t> </a:t>
            </a:r>
            <a:r>
              <a:rPr lang="sv-SE" dirty="0" err="1" smtClean="0"/>
              <a:t>Rounding</a:t>
            </a:r>
            <a:r>
              <a:rPr lang="sv-SE" dirty="0" smtClean="0"/>
              <a:t> of 2D</a:t>
            </a:r>
            <a:endParaRPr lang="sv-SE" dirty="0"/>
          </a:p>
        </p:txBody>
      </p:sp>
      <p:sp>
        <p:nvSpPr>
          <p:cNvPr id="5" name="Ellips 4"/>
          <p:cNvSpPr/>
          <p:nvPr/>
        </p:nvSpPr>
        <p:spPr>
          <a:xfrm>
            <a:off x="2996862" y="2283027"/>
            <a:ext cx="3339362" cy="33828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7" name="Rak pil 6"/>
          <p:cNvCxnSpPr/>
          <p:nvPr/>
        </p:nvCxnSpPr>
        <p:spPr>
          <a:xfrm rot="16200000" flipV="1">
            <a:off x="3567787" y="2868004"/>
            <a:ext cx="1412623" cy="7563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k pil 8"/>
          <p:cNvCxnSpPr/>
          <p:nvPr/>
        </p:nvCxnSpPr>
        <p:spPr>
          <a:xfrm flipV="1">
            <a:off x="4652274" y="3310390"/>
            <a:ext cx="1498431" cy="6421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Båge 13"/>
          <p:cNvSpPr/>
          <p:nvPr/>
        </p:nvSpPr>
        <p:spPr>
          <a:xfrm>
            <a:off x="4423941" y="3438811"/>
            <a:ext cx="756351" cy="642101"/>
          </a:xfrm>
          <a:prstGeom prst="arc">
            <a:avLst>
              <a:gd name="adj1" fmla="val 12853473"/>
              <a:gd name="adj2" fmla="val 2099250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ruta 14"/>
          <p:cNvSpPr txBox="1"/>
          <p:nvPr/>
        </p:nvSpPr>
        <p:spPr>
          <a:xfrm>
            <a:off x="3853110" y="3239045"/>
            <a:ext cx="528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yi</a:t>
            </a:r>
            <a:endParaRPr lang="sv-SE" dirty="0"/>
          </a:p>
        </p:txBody>
      </p:sp>
      <p:sp>
        <p:nvSpPr>
          <p:cNvPr id="16" name="textruta 15"/>
          <p:cNvSpPr txBox="1"/>
          <p:nvPr/>
        </p:nvSpPr>
        <p:spPr>
          <a:xfrm>
            <a:off x="5337270" y="3696481"/>
            <a:ext cx="456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yj</a:t>
            </a:r>
            <a:endParaRPr lang="sv-SE" dirty="0"/>
          </a:p>
        </p:txBody>
      </p:sp>
      <p:cxnSp>
        <p:nvCxnSpPr>
          <p:cNvPr id="18" name="Rak 17"/>
          <p:cNvCxnSpPr/>
          <p:nvPr/>
        </p:nvCxnSpPr>
        <p:spPr>
          <a:xfrm rot="5400000">
            <a:off x="3196838" y="2996349"/>
            <a:ext cx="2825246" cy="1912284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ruta 18"/>
          <p:cNvSpPr txBox="1"/>
          <p:nvPr/>
        </p:nvSpPr>
        <p:spPr>
          <a:xfrm>
            <a:off x="4509567" y="3010742"/>
            <a:ext cx="570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>
                <a:solidFill>
                  <a:schemeClr val="bg1"/>
                </a:solidFill>
                <a:latin typeface="Symbol"/>
              </a:rPr>
              <a:t>F</a:t>
            </a:r>
            <a:r>
              <a:rPr lang="sv-SE" baseline="-25000" dirty="0" err="1" smtClean="0">
                <a:solidFill>
                  <a:schemeClr val="bg1"/>
                </a:solidFill>
              </a:rPr>
              <a:t>ij</a:t>
            </a:r>
            <a:endParaRPr lang="sv-SE" baseline="-25000" dirty="0">
              <a:solidFill>
                <a:schemeClr val="bg1"/>
              </a:solidFill>
            </a:endParaRPr>
          </a:p>
        </p:txBody>
      </p:sp>
      <p:cxnSp>
        <p:nvCxnSpPr>
          <p:cNvPr id="20" name="Rak pil 19"/>
          <p:cNvCxnSpPr/>
          <p:nvPr/>
        </p:nvCxnSpPr>
        <p:spPr>
          <a:xfrm>
            <a:off x="4652274" y="3952492"/>
            <a:ext cx="1141661" cy="10987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ruta 22"/>
          <p:cNvSpPr txBox="1"/>
          <p:nvPr/>
        </p:nvSpPr>
        <p:spPr>
          <a:xfrm>
            <a:off x="4737901" y="4419637"/>
            <a:ext cx="456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yk</a:t>
            </a:r>
            <a:endParaRPr lang="sv-SE" dirty="0"/>
          </a:p>
        </p:txBody>
      </p:sp>
      <p:sp>
        <p:nvSpPr>
          <p:cNvPr id="24" name="Ellips 23"/>
          <p:cNvSpPr/>
          <p:nvPr/>
        </p:nvSpPr>
        <p:spPr>
          <a:xfrm>
            <a:off x="3553422" y="2068993"/>
            <a:ext cx="299688" cy="28537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Ellips 24"/>
          <p:cNvSpPr/>
          <p:nvPr/>
        </p:nvSpPr>
        <p:spPr>
          <a:xfrm>
            <a:off x="6336224" y="3080426"/>
            <a:ext cx="299688" cy="28537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Ellips 25"/>
          <p:cNvSpPr/>
          <p:nvPr/>
        </p:nvSpPr>
        <p:spPr>
          <a:xfrm>
            <a:off x="5972319" y="5108273"/>
            <a:ext cx="299688" cy="28537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textruta 26"/>
          <p:cNvSpPr txBox="1"/>
          <p:nvPr/>
        </p:nvSpPr>
        <p:spPr>
          <a:xfrm>
            <a:off x="3339364" y="1754247"/>
            <a:ext cx="371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i</a:t>
            </a:r>
            <a:endParaRPr lang="sv-SE" dirty="0"/>
          </a:p>
        </p:txBody>
      </p:sp>
      <p:sp>
        <p:nvSpPr>
          <p:cNvPr id="28" name="textruta 27"/>
          <p:cNvSpPr txBox="1"/>
          <p:nvPr/>
        </p:nvSpPr>
        <p:spPr>
          <a:xfrm>
            <a:off x="6635912" y="2711094"/>
            <a:ext cx="371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j</a:t>
            </a:r>
            <a:endParaRPr lang="sv-SE" dirty="0"/>
          </a:p>
        </p:txBody>
      </p:sp>
      <p:sp>
        <p:nvSpPr>
          <p:cNvPr id="29" name="textruta 28"/>
          <p:cNvSpPr txBox="1"/>
          <p:nvPr/>
        </p:nvSpPr>
        <p:spPr>
          <a:xfrm>
            <a:off x="6293411" y="4879970"/>
            <a:ext cx="371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k</a:t>
            </a:r>
            <a:endParaRPr lang="sv-SE" dirty="0"/>
          </a:p>
        </p:txBody>
      </p:sp>
      <p:sp>
        <p:nvSpPr>
          <p:cNvPr id="21" name="textruta 20"/>
          <p:cNvSpPr txBox="1"/>
          <p:nvPr/>
        </p:nvSpPr>
        <p:spPr>
          <a:xfrm>
            <a:off x="3881649" y="1767685"/>
            <a:ext cx="94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x</a:t>
            </a:r>
            <a:r>
              <a:rPr lang="sv-SE" baseline="-25000" dirty="0" smtClean="0"/>
              <a:t>i</a:t>
            </a:r>
            <a:r>
              <a:rPr lang="sv-SE" dirty="0" smtClean="0"/>
              <a:t>=-1</a:t>
            </a:r>
            <a:endParaRPr lang="sv-SE" dirty="0"/>
          </a:p>
        </p:txBody>
      </p:sp>
      <p:sp>
        <p:nvSpPr>
          <p:cNvPr id="22" name="textruta 21"/>
          <p:cNvSpPr txBox="1"/>
          <p:nvPr/>
        </p:nvSpPr>
        <p:spPr>
          <a:xfrm>
            <a:off x="6578824" y="3281852"/>
            <a:ext cx="94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x</a:t>
            </a:r>
            <a:r>
              <a:rPr lang="sv-SE" baseline="-25000" dirty="0" smtClean="0"/>
              <a:t>j</a:t>
            </a:r>
            <a:r>
              <a:rPr lang="sv-SE" dirty="0" smtClean="0"/>
              <a:t>=1</a:t>
            </a:r>
            <a:endParaRPr lang="sv-SE" dirty="0"/>
          </a:p>
        </p:txBody>
      </p:sp>
      <p:sp>
        <p:nvSpPr>
          <p:cNvPr id="30" name="textruta 29"/>
          <p:cNvSpPr txBox="1"/>
          <p:nvPr/>
        </p:nvSpPr>
        <p:spPr>
          <a:xfrm>
            <a:off x="5772525" y="5381366"/>
            <a:ext cx="94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x</a:t>
            </a:r>
            <a:r>
              <a:rPr lang="sv-SE" baseline="-25000" dirty="0" smtClean="0"/>
              <a:t>k</a:t>
            </a:r>
            <a:r>
              <a:rPr lang="sv-SE" dirty="0" smtClean="0"/>
              <a:t>=1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/>
      <p:bldP spid="21" grpId="0"/>
      <p:bldP spid="22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Approximation </a:t>
            </a:r>
            <a:r>
              <a:rPr lang="sv-SE" dirty="0" err="1" smtClean="0"/>
              <a:t>Ratio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ChangeAspect="1"/>
          </p:cNvGraphicFramePr>
          <p:nvPr>
            <p:ph idx="1"/>
          </p:nvPr>
        </p:nvGraphicFramePr>
        <p:xfrm>
          <a:off x="3076575" y="1866900"/>
          <a:ext cx="3606800" cy="908050"/>
        </p:xfrm>
        <a:graphic>
          <a:graphicData uri="http://schemas.openxmlformats.org/presentationml/2006/ole">
            <p:oleObj spid="_x0000_s25602" name="Equation" r:id="rId3" imgW="1765300" imgH="444500" progId="Equation.3">
              <p:embed/>
            </p:oleObj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205038" y="3548063"/>
          <a:ext cx="4017962" cy="803275"/>
        </p:xfrm>
        <a:graphic>
          <a:graphicData uri="http://schemas.openxmlformats.org/presentationml/2006/ole">
            <p:oleObj spid="_x0000_s25603" name="Equation" r:id="rId4" imgW="1841500" imgH="368300" progId="Equation.3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2222500" y="5162550"/>
          <a:ext cx="4802188" cy="1190625"/>
        </p:xfrm>
        <a:graphic>
          <a:graphicData uri="http://schemas.openxmlformats.org/presentationml/2006/ole">
            <p:oleObj spid="_x0000_s25604" name="Equation" r:id="rId5" imgW="1536700" imgH="38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Rounding</a:t>
            </a:r>
            <a:r>
              <a:rPr lang="sv-SE" dirty="0" smtClean="0"/>
              <a:t> </a:t>
            </a:r>
            <a:r>
              <a:rPr lang="sv-SE" dirty="0" err="1" smtClean="0"/>
              <a:t>Ratio</a:t>
            </a:r>
            <a:endParaRPr lang="sv-SE" dirty="0"/>
          </a:p>
        </p:txBody>
      </p:sp>
      <p:pic>
        <p:nvPicPr>
          <p:cNvPr id="4" name="Bildobjekt 3" descr="Rounding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016000" y="1492624"/>
            <a:ext cx="7112000" cy="5042542"/>
          </a:xfrm>
          <a:prstGeom prst="rect">
            <a:avLst/>
          </a:prstGeom>
        </p:spPr>
      </p:pic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206069" y="2515986"/>
          <a:ext cx="1581702" cy="1103513"/>
        </p:xfrm>
        <a:graphic>
          <a:graphicData uri="http://schemas.openxmlformats.org/presentationml/2006/ole">
            <p:oleObj spid="_x0000_s26626" name="Equation" r:id="rId5" imgW="546100" imgH="381000" progId="Equation.3">
              <p:embed/>
            </p:oleObj>
          </a:graphicData>
        </a:graphic>
      </p:graphicFrame>
      <p:sp>
        <p:nvSpPr>
          <p:cNvPr id="6" name="textruta 5"/>
          <p:cNvSpPr txBox="1"/>
          <p:nvPr/>
        </p:nvSpPr>
        <p:spPr>
          <a:xfrm>
            <a:off x="4603285" y="5534681"/>
            <a:ext cx="1761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0.87856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Semidefinite </a:t>
            </a:r>
            <a:r>
              <a:rPr lang="sv-SE" dirty="0" err="1" smtClean="0"/>
              <a:t>Programming</a:t>
            </a:r>
            <a:endParaRPr lang="sv-SE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3522545" y="1883497"/>
          <a:ext cx="2091623" cy="619740"/>
        </p:xfrm>
        <a:graphic>
          <a:graphicData uri="http://schemas.openxmlformats.org/presentationml/2006/ole">
            <p:oleObj spid="_x0000_s35842" name="Equation" r:id="rId3" imgW="685800" imgH="203200" progId="Equation.3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2674938" y="2797175"/>
          <a:ext cx="3810000" cy="1270000"/>
        </p:xfrm>
        <a:graphic>
          <a:graphicData uri="http://schemas.openxmlformats.org/presentationml/2006/ole">
            <p:oleObj spid="_x0000_s35843" name="Equation" r:id="rId4" imgW="1104900" imgH="368300" progId="Equation.3">
              <p:embed/>
            </p:oleObj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553468" y="4356109"/>
          <a:ext cx="4195310" cy="1850872"/>
        </p:xfrm>
        <a:graphic>
          <a:graphicData uri="http://schemas.openxmlformats.org/presentationml/2006/ole">
            <p:oleObj spid="_x0000_s35844" name="Equation" r:id="rId5" imgW="1295400" imgH="571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MAX CUT Problem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Given an </a:t>
            </a:r>
            <a:r>
              <a:rPr lang="sv-SE" dirty="0" err="1" smtClean="0"/>
              <a:t>undirected</a:t>
            </a:r>
            <a:r>
              <a:rPr lang="sv-SE" dirty="0" smtClean="0"/>
              <a:t> </a:t>
            </a:r>
            <a:r>
              <a:rPr lang="sv-SE" dirty="0" err="1" smtClean="0"/>
              <a:t>graph</a:t>
            </a:r>
            <a:r>
              <a:rPr lang="sv-SE" dirty="0" smtClean="0"/>
              <a:t> G=(V,E) with </a:t>
            </a:r>
            <a:r>
              <a:rPr lang="sv-SE" dirty="0" err="1" smtClean="0"/>
              <a:t>edge</a:t>
            </a:r>
            <a:r>
              <a:rPr lang="sv-SE" dirty="0" smtClean="0"/>
              <a:t> </a:t>
            </a:r>
            <a:r>
              <a:rPr lang="sv-SE" dirty="0" err="1" smtClean="0"/>
              <a:t>weights</a:t>
            </a:r>
            <a:r>
              <a:rPr lang="sv-SE" dirty="0" smtClean="0"/>
              <a:t> </a:t>
            </a:r>
            <a:r>
              <a:rPr lang="sv-SE" dirty="0" err="1" smtClean="0"/>
              <a:t>w:E-&gt;R</a:t>
            </a:r>
            <a:r>
              <a:rPr lang="sv-SE" dirty="0" smtClean="0"/>
              <a:t>, </a:t>
            </a:r>
            <a:r>
              <a:rPr lang="sv-SE" dirty="0" err="1" smtClean="0"/>
              <a:t>divide</a:t>
            </a:r>
            <a:r>
              <a:rPr lang="sv-SE" dirty="0" smtClean="0"/>
              <a:t> the </a:t>
            </a:r>
            <a:r>
              <a:rPr lang="sv-SE" dirty="0" err="1" smtClean="0"/>
              <a:t>vertices</a:t>
            </a:r>
            <a:r>
              <a:rPr lang="sv-SE" dirty="0" smtClean="0"/>
              <a:t> in </a:t>
            </a:r>
            <a:r>
              <a:rPr lang="sv-SE" dirty="0" err="1" smtClean="0"/>
              <a:t>two</a:t>
            </a:r>
            <a:r>
              <a:rPr lang="sv-SE" dirty="0" smtClean="0"/>
              <a:t> parts so that the </a:t>
            </a:r>
            <a:r>
              <a:rPr lang="sv-SE" dirty="0" err="1" smtClean="0"/>
              <a:t>sum</a:t>
            </a:r>
            <a:r>
              <a:rPr lang="sv-SE" dirty="0" smtClean="0"/>
              <a:t> of the </a:t>
            </a:r>
            <a:r>
              <a:rPr lang="sv-SE" dirty="0" err="1" smtClean="0"/>
              <a:t>weights</a:t>
            </a:r>
            <a:r>
              <a:rPr lang="sv-SE" dirty="0" smtClean="0"/>
              <a:t> of all </a:t>
            </a:r>
            <a:r>
              <a:rPr lang="sv-SE" dirty="0" err="1" smtClean="0"/>
              <a:t>edges</a:t>
            </a:r>
            <a:r>
              <a:rPr lang="sv-SE" dirty="0" smtClean="0"/>
              <a:t> </a:t>
            </a:r>
            <a:r>
              <a:rPr lang="sv-SE" dirty="0" err="1" smtClean="0"/>
              <a:t>going</a:t>
            </a:r>
            <a:r>
              <a:rPr lang="sv-SE" dirty="0" smtClean="0"/>
              <a:t> from </a:t>
            </a:r>
            <a:r>
              <a:rPr lang="sv-SE" dirty="0" err="1" smtClean="0"/>
              <a:t>one</a:t>
            </a:r>
            <a:r>
              <a:rPr lang="sv-SE" dirty="0" smtClean="0"/>
              <a:t> part to the </a:t>
            </a:r>
            <a:r>
              <a:rPr lang="sv-SE" dirty="0" err="1" smtClean="0"/>
              <a:t>other</a:t>
            </a:r>
            <a:r>
              <a:rPr lang="sv-SE" dirty="0" smtClean="0"/>
              <a:t>, is </a:t>
            </a:r>
            <a:r>
              <a:rPr lang="sv-SE" dirty="0" err="1" smtClean="0"/>
              <a:t>maximized</a:t>
            </a:r>
            <a:r>
              <a:rPr lang="sv-SE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MAX CUT Problem</a:t>
            </a:r>
            <a:endParaRPr lang="sv-SE" dirty="0"/>
          </a:p>
        </p:txBody>
      </p:sp>
      <p:sp>
        <p:nvSpPr>
          <p:cNvPr id="4" name="Ellips 3"/>
          <p:cNvSpPr/>
          <p:nvPr/>
        </p:nvSpPr>
        <p:spPr>
          <a:xfrm>
            <a:off x="2968321" y="2240221"/>
            <a:ext cx="313957" cy="3424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/>
          <p:cNvSpPr/>
          <p:nvPr/>
        </p:nvSpPr>
        <p:spPr>
          <a:xfrm>
            <a:off x="5632378" y="2240221"/>
            <a:ext cx="313957" cy="3424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/>
          <p:cNvSpPr/>
          <p:nvPr/>
        </p:nvSpPr>
        <p:spPr>
          <a:xfrm>
            <a:off x="2054992" y="4209332"/>
            <a:ext cx="313957" cy="3424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/>
          <p:cNvSpPr/>
          <p:nvPr/>
        </p:nvSpPr>
        <p:spPr>
          <a:xfrm>
            <a:off x="4281233" y="5479266"/>
            <a:ext cx="313957" cy="3424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/>
          <p:cNvSpPr/>
          <p:nvPr/>
        </p:nvSpPr>
        <p:spPr>
          <a:xfrm>
            <a:off x="6439286" y="4210920"/>
            <a:ext cx="313957" cy="3424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/>
          <p:cNvSpPr/>
          <p:nvPr/>
        </p:nvSpPr>
        <p:spPr>
          <a:xfrm>
            <a:off x="3539153" y="2925129"/>
            <a:ext cx="313957" cy="3424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/>
          <p:cNvSpPr/>
          <p:nvPr/>
        </p:nvSpPr>
        <p:spPr>
          <a:xfrm>
            <a:off x="5009043" y="2925129"/>
            <a:ext cx="313957" cy="3424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/>
          <p:cNvSpPr/>
          <p:nvPr/>
        </p:nvSpPr>
        <p:spPr>
          <a:xfrm>
            <a:off x="2968321" y="4038105"/>
            <a:ext cx="313957" cy="3424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/>
          <p:cNvSpPr/>
          <p:nvPr/>
        </p:nvSpPr>
        <p:spPr>
          <a:xfrm>
            <a:off x="4281233" y="4737282"/>
            <a:ext cx="313957" cy="3424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/>
          <p:cNvSpPr/>
          <p:nvPr/>
        </p:nvSpPr>
        <p:spPr>
          <a:xfrm>
            <a:off x="5632378" y="4038105"/>
            <a:ext cx="313957" cy="3424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5" name="Rak 14"/>
          <p:cNvCxnSpPr>
            <a:stCxn id="4" idx="6"/>
            <a:endCxn id="5" idx="2"/>
          </p:cNvCxnSpPr>
          <p:nvPr/>
        </p:nvCxnSpPr>
        <p:spPr>
          <a:xfrm>
            <a:off x="3282278" y="2411448"/>
            <a:ext cx="23501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>
            <a:stCxn id="4" idx="3"/>
            <a:endCxn id="6" idx="0"/>
          </p:cNvCxnSpPr>
          <p:nvPr/>
        </p:nvCxnSpPr>
        <p:spPr>
          <a:xfrm rot="5400000">
            <a:off x="1774731" y="2969764"/>
            <a:ext cx="1676808" cy="8023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>
            <a:stCxn id="6" idx="5"/>
            <a:endCxn id="7" idx="2"/>
          </p:cNvCxnSpPr>
          <p:nvPr/>
        </p:nvCxnSpPr>
        <p:spPr>
          <a:xfrm rot="16200000" flipH="1">
            <a:off x="2727673" y="4096933"/>
            <a:ext cx="1148858" cy="19582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ak 22"/>
          <p:cNvCxnSpPr>
            <a:stCxn id="7" idx="6"/>
            <a:endCxn id="8" idx="3"/>
          </p:cNvCxnSpPr>
          <p:nvPr/>
        </p:nvCxnSpPr>
        <p:spPr>
          <a:xfrm flipV="1">
            <a:off x="4595190" y="4503223"/>
            <a:ext cx="1890074" cy="11472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ak 24"/>
          <p:cNvCxnSpPr>
            <a:stCxn id="8" idx="0"/>
            <a:endCxn id="5" idx="5"/>
          </p:cNvCxnSpPr>
          <p:nvPr/>
        </p:nvCxnSpPr>
        <p:spPr>
          <a:xfrm rot="16200000" flipV="1">
            <a:off x="5409113" y="3023768"/>
            <a:ext cx="1678396" cy="6959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ak 27"/>
          <p:cNvCxnSpPr>
            <a:stCxn id="4" idx="5"/>
            <a:endCxn id="9" idx="1"/>
          </p:cNvCxnSpPr>
          <p:nvPr/>
        </p:nvCxnSpPr>
        <p:spPr>
          <a:xfrm rot="16200000" flipH="1">
            <a:off x="3189337" y="2579486"/>
            <a:ext cx="442756" cy="3488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29"/>
          <p:cNvCxnSpPr>
            <a:stCxn id="5" idx="3"/>
            <a:endCxn id="10" idx="7"/>
          </p:cNvCxnSpPr>
          <p:nvPr/>
        </p:nvCxnSpPr>
        <p:spPr>
          <a:xfrm rot="5400000">
            <a:off x="5256311" y="2553235"/>
            <a:ext cx="442756" cy="4013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Rak 31"/>
          <p:cNvCxnSpPr>
            <a:stCxn id="6" idx="6"/>
            <a:endCxn id="11" idx="2"/>
          </p:cNvCxnSpPr>
          <p:nvPr/>
        </p:nvCxnSpPr>
        <p:spPr>
          <a:xfrm flipV="1">
            <a:off x="2368949" y="4209332"/>
            <a:ext cx="599372" cy="1712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Rak 33"/>
          <p:cNvCxnSpPr>
            <a:stCxn id="7" idx="0"/>
            <a:endCxn id="12" idx="4"/>
          </p:cNvCxnSpPr>
          <p:nvPr/>
        </p:nvCxnSpPr>
        <p:spPr>
          <a:xfrm rot="5400000" flipH="1" flipV="1">
            <a:off x="4238447" y="5279501"/>
            <a:ext cx="39953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Rak 36"/>
          <p:cNvCxnSpPr>
            <a:stCxn id="8" idx="2"/>
            <a:endCxn id="13" idx="6"/>
          </p:cNvCxnSpPr>
          <p:nvPr/>
        </p:nvCxnSpPr>
        <p:spPr>
          <a:xfrm rot="10800000">
            <a:off x="5946336" y="4209333"/>
            <a:ext cx="492951" cy="1728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Rak 38"/>
          <p:cNvCxnSpPr>
            <a:stCxn id="11" idx="7"/>
            <a:endCxn id="10" idx="3"/>
          </p:cNvCxnSpPr>
          <p:nvPr/>
        </p:nvCxnSpPr>
        <p:spPr>
          <a:xfrm rot="5400000" flipH="1" flipV="1">
            <a:off x="3710248" y="2743484"/>
            <a:ext cx="870824" cy="18187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Rak 40"/>
          <p:cNvCxnSpPr>
            <a:stCxn id="11" idx="6"/>
            <a:endCxn id="13" idx="2"/>
          </p:cNvCxnSpPr>
          <p:nvPr/>
        </p:nvCxnSpPr>
        <p:spPr>
          <a:xfrm>
            <a:off x="3282278" y="4209332"/>
            <a:ext cx="23501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Rak 42"/>
          <p:cNvCxnSpPr>
            <a:stCxn id="13" idx="1"/>
            <a:endCxn id="9" idx="5"/>
          </p:cNvCxnSpPr>
          <p:nvPr/>
        </p:nvCxnSpPr>
        <p:spPr>
          <a:xfrm rot="16200000" flipV="1">
            <a:off x="4307332" y="2717232"/>
            <a:ext cx="870824" cy="18712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Rak 44"/>
          <p:cNvCxnSpPr>
            <a:stCxn id="9" idx="4"/>
            <a:endCxn id="12" idx="1"/>
          </p:cNvCxnSpPr>
          <p:nvPr/>
        </p:nvCxnSpPr>
        <p:spPr>
          <a:xfrm rot="16200000" flipH="1">
            <a:off x="3251746" y="3711968"/>
            <a:ext cx="1519850" cy="6310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Rak 47"/>
          <p:cNvCxnSpPr>
            <a:stCxn id="12" idx="7"/>
            <a:endCxn id="10" idx="4"/>
          </p:cNvCxnSpPr>
          <p:nvPr/>
        </p:nvCxnSpPr>
        <p:spPr>
          <a:xfrm rot="5400000" flipH="1" flipV="1">
            <a:off x="4097692" y="3719103"/>
            <a:ext cx="1519850" cy="6168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ruta 54"/>
          <p:cNvSpPr txBox="1"/>
          <p:nvPr/>
        </p:nvSpPr>
        <p:spPr>
          <a:xfrm>
            <a:off x="2797073" y="5036929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13</a:t>
            </a:r>
            <a:endParaRPr lang="sv-SE" dirty="0"/>
          </a:p>
        </p:txBody>
      </p:sp>
      <p:sp>
        <p:nvSpPr>
          <p:cNvPr id="56" name="textruta 55"/>
          <p:cNvSpPr txBox="1"/>
          <p:nvPr/>
        </p:nvSpPr>
        <p:spPr>
          <a:xfrm>
            <a:off x="2178472" y="3032766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11</a:t>
            </a:r>
            <a:endParaRPr lang="sv-SE" dirty="0"/>
          </a:p>
        </p:txBody>
      </p:sp>
      <p:sp>
        <p:nvSpPr>
          <p:cNvPr id="57" name="textruta 56"/>
          <p:cNvSpPr txBox="1"/>
          <p:nvPr/>
        </p:nvSpPr>
        <p:spPr>
          <a:xfrm>
            <a:off x="5525957" y="5047470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6275173" y="3032766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9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4296298" y="1989193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5</a:t>
            </a:r>
          </a:p>
        </p:txBody>
      </p:sp>
      <p:sp>
        <p:nvSpPr>
          <p:cNvPr id="60" name="textruta 59"/>
          <p:cNvSpPr txBox="1"/>
          <p:nvPr/>
        </p:nvSpPr>
        <p:spPr>
          <a:xfrm>
            <a:off x="2420679" y="3888721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11</a:t>
            </a:r>
            <a:endParaRPr lang="sv-SE" dirty="0"/>
          </a:p>
        </p:txBody>
      </p:sp>
      <p:sp>
        <p:nvSpPr>
          <p:cNvPr id="61" name="textruta 60"/>
          <p:cNvSpPr txBox="1"/>
          <p:nvPr/>
        </p:nvSpPr>
        <p:spPr>
          <a:xfrm>
            <a:off x="3139571" y="2649165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</a:t>
            </a:r>
          </a:p>
        </p:txBody>
      </p:sp>
      <p:sp>
        <p:nvSpPr>
          <p:cNvPr id="62" name="textruta 61"/>
          <p:cNvSpPr txBox="1"/>
          <p:nvPr/>
        </p:nvSpPr>
        <p:spPr>
          <a:xfrm>
            <a:off x="4441379" y="5082190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9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3174851" y="3636863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64" name="textruta 63"/>
          <p:cNvSpPr txBox="1"/>
          <p:nvPr/>
        </p:nvSpPr>
        <p:spPr>
          <a:xfrm>
            <a:off x="3317956" y="4165695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65" name="textruta 64"/>
          <p:cNvSpPr txBox="1"/>
          <p:nvPr/>
        </p:nvSpPr>
        <p:spPr>
          <a:xfrm>
            <a:off x="3954198" y="2926739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</a:p>
        </p:txBody>
      </p:sp>
      <p:sp>
        <p:nvSpPr>
          <p:cNvPr id="66" name="textruta 65"/>
          <p:cNvSpPr txBox="1"/>
          <p:nvPr/>
        </p:nvSpPr>
        <p:spPr>
          <a:xfrm>
            <a:off x="5155721" y="2484452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</a:t>
            </a:r>
          </a:p>
        </p:txBody>
      </p:sp>
      <p:sp>
        <p:nvSpPr>
          <p:cNvPr id="67" name="textruta 66"/>
          <p:cNvSpPr txBox="1"/>
          <p:nvPr/>
        </p:nvSpPr>
        <p:spPr>
          <a:xfrm>
            <a:off x="5037585" y="3341294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12</a:t>
            </a:r>
            <a:endParaRPr lang="sv-SE" dirty="0"/>
          </a:p>
        </p:txBody>
      </p:sp>
      <p:sp>
        <p:nvSpPr>
          <p:cNvPr id="68" name="textruta 67"/>
          <p:cNvSpPr txBox="1"/>
          <p:nvPr/>
        </p:nvSpPr>
        <p:spPr>
          <a:xfrm>
            <a:off x="3952212" y="4375527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6075180" y="3875833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MAX CUT vs. MIN CUT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MIN CUT is </a:t>
            </a:r>
            <a:r>
              <a:rPr lang="sv-SE" dirty="0" err="1" smtClean="0"/>
              <a:t>polynomial</a:t>
            </a:r>
            <a:r>
              <a:rPr lang="sv-SE" dirty="0" smtClean="0"/>
              <a:t> time </a:t>
            </a:r>
            <a:r>
              <a:rPr lang="sv-SE" dirty="0" err="1" smtClean="0"/>
              <a:t>solvable</a:t>
            </a:r>
            <a:r>
              <a:rPr lang="sv-SE" dirty="0" smtClean="0"/>
              <a:t> (cf. Max flow </a:t>
            </a:r>
            <a:r>
              <a:rPr lang="sv-SE" dirty="0" err="1" smtClean="0"/>
              <a:t>algorithms</a:t>
            </a:r>
            <a:r>
              <a:rPr lang="sv-SE" dirty="0" smtClean="0"/>
              <a:t>, and </a:t>
            </a:r>
            <a:r>
              <a:rPr lang="sv-SE" dirty="0" err="1" smtClean="0"/>
              <a:t>Karger’s</a:t>
            </a:r>
            <a:r>
              <a:rPr lang="sv-SE" dirty="0" smtClean="0"/>
              <a:t> </a:t>
            </a:r>
            <a:r>
              <a:rPr lang="sv-SE" dirty="0" err="1" smtClean="0"/>
              <a:t>algorithm</a:t>
            </a:r>
            <a:r>
              <a:rPr lang="sv-SE" dirty="0" smtClean="0"/>
              <a:t>)</a:t>
            </a:r>
          </a:p>
          <a:p>
            <a:r>
              <a:rPr lang="sv-SE" dirty="0" smtClean="0"/>
              <a:t>MAX CUT is </a:t>
            </a:r>
            <a:r>
              <a:rPr lang="sv-SE" dirty="0" err="1" smtClean="0"/>
              <a:t>NP-hard</a:t>
            </a:r>
            <a:r>
              <a:rPr lang="sv-SE" dirty="0" smtClean="0"/>
              <a:t>, </a:t>
            </a:r>
            <a:r>
              <a:rPr lang="sv-SE" dirty="0" err="1" smtClean="0"/>
              <a:t>even</a:t>
            </a:r>
            <a:r>
              <a:rPr lang="sv-SE" dirty="0" smtClean="0"/>
              <a:t> </a:t>
            </a:r>
            <a:r>
              <a:rPr lang="sv-SE" dirty="0" err="1" smtClean="0"/>
              <a:t>when</a:t>
            </a:r>
            <a:r>
              <a:rPr lang="sv-SE" dirty="0" smtClean="0"/>
              <a:t> the </a:t>
            </a:r>
            <a:r>
              <a:rPr lang="sv-SE" dirty="0" err="1" smtClean="0"/>
              <a:t>edge</a:t>
            </a:r>
            <a:r>
              <a:rPr lang="sv-SE" dirty="0" smtClean="0"/>
              <a:t> </a:t>
            </a:r>
            <a:r>
              <a:rPr lang="sv-SE" dirty="0" err="1" smtClean="0"/>
              <a:t>weights</a:t>
            </a:r>
            <a:r>
              <a:rPr lang="sv-SE" dirty="0" smtClean="0"/>
              <a:t> are the same, and no </a:t>
            </a:r>
            <a:r>
              <a:rPr lang="sv-SE" dirty="0" err="1" smtClean="0"/>
              <a:t>vertex</a:t>
            </a:r>
            <a:r>
              <a:rPr lang="sv-SE" dirty="0" smtClean="0"/>
              <a:t> has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than</a:t>
            </a:r>
            <a:r>
              <a:rPr lang="sv-SE" dirty="0" smtClean="0"/>
              <a:t> </a:t>
            </a:r>
            <a:r>
              <a:rPr lang="sv-SE" dirty="0" err="1" smtClean="0"/>
              <a:t>three</a:t>
            </a:r>
            <a:r>
              <a:rPr lang="sv-SE" dirty="0" smtClean="0"/>
              <a:t> </a:t>
            </a:r>
            <a:r>
              <a:rPr lang="sv-SE" dirty="0" err="1" smtClean="0"/>
              <a:t>neighbors</a:t>
            </a:r>
            <a:r>
              <a:rPr lang="sv-SE" dirty="0" smtClean="0"/>
              <a:t>.</a:t>
            </a:r>
          </a:p>
          <a:p>
            <a:r>
              <a:rPr lang="sv-SE" dirty="0" err="1" smtClean="0"/>
              <a:t>Note</a:t>
            </a:r>
            <a:r>
              <a:rPr lang="sv-SE" dirty="0" smtClean="0"/>
              <a:t> that MAX CUT is trivial on </a:t>
            </a:r>
            <a:r>
              <a:rPr lang="sv-SE" dirty="0" err="1" smtClean="0"/>
              <a:t>bipartite</a:t>
            </a:r>
            <a:r>
              <a:rPr lang="sv-SE" dirty="0" smtClean="0"/>
              <a:t> </a:t>
            </a:r>
            <a:r>
              <a:rPr lang="sv-SE" dirty="0" err="1" smtClean="0"/>
              <a:t>graphs</a:t>
            </a:r>
            <a:r>
              <a:rPr lang="sv-SE" dirty="0" smtClean="0"/>
              <a:t>.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Overview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</a:t>
            </a:r>
            <a:r>
              <a:rPr lang="sv-SE" dirty="0" err="1" smtClean="0"/>
              <a:t>see</a:t>
            </a:r>
            <a:r>
              <a:rPr lang="sv-SE" dirty="0" smtClean="0"/>
              <a:t> </a:t>
            </a:r>
            <a:r>
              <a:rPr lang="sv-SE" dirty="0" err="1" smtClean="0"/>
              <a:t>two</a:t>
            </a:r>
            <a:r>
              <a:rPr lang="sv-SE" dirty="0" smtClean="0"/>
              <a:t> </a:t>
            </a:r>
            <a:r>
              <a:rPr lang="sv-SE" dirty="0" err="1" smtClean="0"/>
              <a:t>polynomial</a:t>
            </a:r>
            <a:r>
              <a:rPr lang="sv-SE" dirty="0" smtClean="0"/>
              <a:t> time </a:t>
            </a:r>
            <a:r>
              <a:rPr lang="sv-SE" dirty="0" err="1" smtClean="0"/>
              <a:t>techniques</a:t>
            </a:r>
            <a:r>
              <a:rPr lang="sv-SE" dirty="0" smtClean="0"/>
              <a:t> to </a:t>
            </a:r>
            <a:r>
              <a:rPr lang="sv-SE" dirty="0" err="1" smtClean="0"/>
              <a:t>obtain</a:t>
            </a:r>
            <a:r>
              <a:rPr lang="sv-SE" dirty="0" smtClean="0"/>
              <a:t> an approximative solution to the MAX CUT problem with a </a:t>
            </a:r>
            <a:r>
              <a:rPr lang="sv-SE" dirty="0" err="1" smtClean="0"/>
              <a:t>provable</a:t>
            </a:r>
            <a:r>
              <a:rPr lang="sv-SE" dirty="0" smtClean="0"/>
              <a:t> </a:t>
            </a:r>
            <a:r>
              <a:rPr lang="sv-SE" dirty="0" err="1" smtClean="0"/>
              <a:t>worst</a:t>
            </a:r>
            <a:r>
              <a:rPr lang="sv-SE" dirty="0" smtClean="0"/>
              <a:t> </a:t>
            </a:r>
            <a:r>
              <a:rPr lang="sv-SE" dirty="0" err="1" smtClean="0"/>
              <a:t>case</a:t>
            </a:r>
            <a:r>
              <a:rPr lang="sv-SE" dirty="0" smtClean="0"/>
              <a:t> approximation </a:t>
            </a:r>
            <a:r>
              <a:rPr lang="sv-SE" dirty="0" err="1" smtClean="0"/>
              <a:t>ratio</a:t>
            </a:r>
            <a:r>
              <a:rPr lang="sv-SE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Approximation </a:t>
            </a:r>
            <a:r>
              <a:rPr lang="sv-SE" dirty="0" err="1" smtClean="0"/>
              <a:t>based</a:t>
            </a:r>
            <a:r>
              <a:rPr lang="sv-SE" dirty="0" smtClean="0"/>
              <a:t> on </a:t>
            </a:r>
            <a:r>
              <a:rPr lang="sv-SE" dirty="0" err="1" smtClean="0"/>
              <a:t>local</a:t>
            </a:r>
            <a:r>
              <a:rPr lang="sv-SE" dirty="0" smtClean="0"/>
              <a:t> </a:t>
            </a:r>
            <a:r>
              <a:rPr lang="sv-SE" dirty="0" err="1" smtClean="0"/>
              <a:t>search</a:t>
            </a:r>
            <a:r>
              <a:rPr lang="sv-SE" dirty="0" smtClean="0"/>
              <a:t> </a:t>
            </a:r>
            <a:r>
              <a:rPr lang="sv-SE" dirty="0" err="1" smtClean="0"/>
              <a:t>refinement</a:t>
            </a:r>
            <a:r>
              <a:rPr lang="sv-SE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Approximation </a:t>
            </a:r>
            <a:r>
              <a:rPr lang="sv-SE" dirty="0" err="1" smtClean="0"/>
              <a:t>based</a:t>
            </a:r>
            <a:r>
              <a:rPr lang="sv-SE" dirty="0" smtClean="0"/>
              <a:t> on relaxation to </a:t>
            </a:r>
            <a:r>
              <a:rPr lang="sv-SE" dirty="0" err="1" smtClean="0"/>
              <a:t>semi-definite</a:t>
            </a:r>
            <a:r>
              <a:rPr lang="sv-SE" dirty="0" smtClean="0"/>
              <a:t> </a:t>
            </a:r>
            <a:r>
              <a:rPr lang="sv-SE" dirty="0" err="1" smtClean="0"/>
              <a:t>programming</a:t>
            </a:r>
            <a:r>
              <a:rPr lang="sv-SE" dirty="0" smtClean="0"/>
              <a:t>.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Local</a:t>
            </a:r>
            <a:r>
              <a:rPr lang="sv-SE" dirty="0" smtClean="0"/>
              <a:t> </a:t>
            </a:r>
            <a:r>
              <a:rPr lang="sv-SE" dirty="0" err="1" smtClean="0"/>
              <a:t>Search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Single</a:t>
            </a:r>
            <a:r>
              <a:rPr lang="sv-SE" dirty="0" smtClean="0"/>
              <a:t> </a:t>
            </a:r>
            <a:r>
              <a:rPr lang="sv-SE" dirty="0" err="1" smtClean="0"/>
              <a:t>flip</a:t>
            </a:r>
            <a:r>
              <a:rPr lang="sv-SE" dirty="0" smtClean="0"/>
              <a:t> </a:t>
            </a:r>
            <a:r>
              <a:rPr lang="sv-SE" dirty="0" err="1" smtClean="0"/>
              <a:t>neighborhood</a:t>
            </a:r>
            <a:r>
              <a:rPr lang="sv-SE" dirty="0" smtClean="0"/>
              <a:t>: As </a:t>
            </a:r>
            <a:r>
              <a:rPr lang="sv-SE" dirty="0" err="1" smtClean="0"/>
              <a:t>long</a:t>
            </a:r>
            <a:r>
              <a:rPr lang="sv-SE" dirty="0" smtClean="0"/>
              <a:t> as </a:t>
            </a:r>
            <a:r>
              <a:rPr lang="sv-SE" dirty="0" err="1" smtClean="0"/>
              <a:t>there</a:t>
            </a:r>
            <a:r>
              <a:rPr lang="sv-SE" dirty="0" smtClean="0"/>
              <a:t> </a:t>
            </a:r>
            <a:r>
              <a:rPr lang="sv-SE" dirty="0" err="1" smtClean="0"/>
              <a:t>exists</a:t>
            </a:r>
            <a:r>
              <a:rPr lang="sv-SE" dirty="0" smtClean="0"/>
              <a:t> a </a:t>
            </a:r>
            <a:r>
              <a:rPr lang="sv-SE" dirty="0" err="1" smtClean="0"/>
              <a:t>vertex</a:t>
            </a:r>
            <a:r>
              <a:rPr lang="sv-SE" dirty="0" smtClean="0"/>
              <a:t> that </a:t>
            </a:r>
            <a:r>
              <a:rPr lang="sv-SE" dirty="0" err="1" smtClean="0"/>
              <a:t>will</a:t>
            </a:r>
            <a:r>
              <a:rPr lang="sv-SE" dirty="0" smtClean="0"/>
              <a:t> </a:t>
            </a:r>
            <a:r>
              <a:rPr lang="sv-SE" dirty="0" err="1" smtClean="0"/>
              <a:t>increase</a:t>
            </a:r>
            <a:r>
              <a:rPr lang="sv-SE" dirty="0" smtClean="0"/>
              <a:t> the </a:t>
            </a:r>
            <a:r>
              <a:rPr lang="sv-SE" dirty="0" err="1" smtClean="0"/>
              <a:t>cut</a:t>
            </a:r>
            <a:r>
              <a:rPr lang="sv-SE" dirty="0" smtClean="0"/>
              <a:t> </a:t>
            </a:r>
            <a:r>
              <a:rPr lang="sv-SE" dirty="0" err="1" smtClean="0"/>
              <a:t>weight</a:t>
            </a:r>
            <a:r>
              <a:rPr lang="sv-SE" dirty="0" smtClean="0"/>
              <a:t> </a:t>
            </a:r>
            <a:r>
              <a:rPr lang="sv-SE" dirty="0" err="1" smtClean="0"/>
              <a:t>if</a:t>
            </a:r>
            <a:r>
              <a:rPr lang="sv-SE" dirty="0" smtClean="0"/>
              <a:t> it is </a:t>
            </a:r>
            <a:r>
              <a:rPr lang="sv-SE" dirty="0" err="1" smtClean="0"/>
              <a:t>put</a:t>
            </a:r>
            <a:r>
              <a:rPr lang="sv-SE" dirty="0" smtClean="0"/>
              <a:t> in the </a:t>
            </a:r>
            <a:r>
              <a:rPr lang="sv-SE" dirty="0" err="1" smtClean="0"/>
              <a:t>other</a:t>
            </a:r>
            <a:r>
              <a:rPr lang="sv-SE" dirty="0" smtClean="0"/>
              <a:t> part, </a:t>
            </a:r>
            <a:r>
              <a:rPr lang="sv-SE" dirty="0" err="1" smtClean="0"/>
              <a:t>move</a:t>
            </a:r>
            <a:r>
              <a:rPr lang="sv-SE" dirty="0" smtClean="0"/>
              <a:t> it.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Local</a:t>
            </a:r>
            <a:r>
              <a:rPr lang="sv-SE" dirty="0" smtClean="0"/>
              <a:t> </a:t>
            </a:r>
            <a:r>
              <a:rPr lang="sv-SE" dirty="0" err="1" smtClean="0"/>
              <a:t>Search</a:t>
            </a:r>
            <a:endParaRPr lang="sv-SE" dirty="0"/>
          </a:p>
        </p:txBody>
      </p:sp>
      <p:sp>
        <p:nvSpPr>
          <p:cNvPr id="4" name="Ellips 3"/>
          <p:cNvSpPr/>
          <p:nvPr/>
        </p:nvSpPr>
        <p:spPr>
          <a:xfrm>
            <a:off x="2968321" y="2240221"/>
            <a:ext cx="313957" cy="34245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/>
          <p:cNvSpPr/>
          <p:nvPr/>
        </p:nvSpPr>
        <p:spPr>
          <a:xfrm>
            <a:off x="5632378" y="2240221"/>
            <a:ext cx="313957" cy="34245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/>
          <p:cNvSpPr/>
          <p:nvPr/>
        </p:nvSpPr>
        <p:spPr>
          <a:xfrm>
            <a:off x="2054992" y="4209332"/>
            <a:ext cx="313957" cy="34245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/>
          <p:cNvSpPr/>
          <p:nvPr/>
        </p:nvSpPr>
        <p:spPr>
          <a:xfrm>
            <a:off x="4281233" y="5479266"/>
            <a:ext cx="313957" cy="34245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/>
          <p:cNvSpPr/>
          <p:nvPr/>
        </p:nvSpPr>
        <p:spPr>
          <a:xfrm>
            <a:off x="6439286" y="4210920"/>
            <a:ext cx="313957" cy="34245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/>
          <p:cNvSpPr/>
          <p:nvPr/>
        </p:nvSpPr>
        <p:spPr>
          <a:xfrm>
            <a:off x="3539153" y="2925129"/>
            <a:ext cx="313957" cy="34245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/>
          <p:cNvSpPr/>
          <p:nvPr/>
        </p:nvSpPr>
        <p:spPr>
          <a:xfrm>
            <a:off x="5009043" y="2925129"/>
            <a:ext cx="313957" cy="34245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/>
          <p:cNvSpPr/>
          <p:nvPr/>
        </p:nvSpPr>
        <p:spPr>
          <a:xfrm>
            <a:off x="2968321" y="4038105"/>
            <a:ext cx="313957" cy="34245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/>
          <p:cNvSpPr/>
          <p:nvPr/>
        </p:nvSpPr>
        <p:spPr>
          <a:xfrm>
            <a:off x="4281233" y="4737282"/>
            <a:ext cx="313957" cy="34245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/>
          <p:cNvSpPr/>
          <p:nvPr/>
        </p:nvSpPr>
        <p:spPr>
          <a:xfrm>
            <a:off x="5632378" y="4038105"/>
            <a:ext cx="313957" cy="34245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4" name="Rak 13"/>
          <p:cNvCxnSpPr>
            <a:stCxn id="4" idx="6"/>
            <a:endCxn id="5" idx="2"/>
          </p:cNvCxnSpPr>
          <p:nvPr/>
        </p:nvCxnSpPr>
        <p:spPr>
          <a:xfrm>
            <a:off x="3282278" y="2411448"/>
            <a:ext cx="23501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>
            <a:stCxn id="4" idx="3"/>
            <a:endCxn id="6" idx="0"/>
          </p:cNvCxnSpPr>
          <p:nvPr/>
        </p:nvCxnSpPr>
        <p:spPr>
          <a:xfrm rot="5400000">
            <a:off x="1774731" y="2969764"/>
            <a:ext cx="1676808" cy="8023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>
            <a:stCxn id="6" idx="5"/>
            <a:endCxn id="7" idx="2"/>
          </p:cNvCxnSpPr>
          <p:nvPr/>
        </p:nvCxnSpPr>
        <p:spPr>
          <a:xfrm rot="16200000" flipH="1">
            <a:off x="2727673" y="4096933"/>
            <a:ext cx="1148858" cy="19582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>
            <a:stCxn id="7" idx="6"/>
            <a:endCxn id="8" idx="3"/>
          </p:cNvCxnSpPr>
          <p:nvPr/>
        </p:nvCxnSpPr>
        <p:spPr>
          <a:xfrm flipV="1">
            <a:off x="4595190" y="4503223"/>
            <a:ext cx="1890074" cy="11472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>
            <a:stCxn id="8" idx="0"/>
            <a:endCxn id="5" idx="5"/>
          </p:cNvCxnSpPr>
          <p:nvPr/>
        </p:nvCxnSpPr>
        <p:spPr>
          <a:xfrm rot="16200000" flipV="1">
            <a:off x="5409113" y="3023768"/>
            <a:ext cx="1678396" cy="6959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>
            <a:stCxn id="4" idx="5"/>
            <a:endCxn id="9" idx="1"/>
          </p:cNvCxnSpPr>
          <p:nvPr/>
        </p:nvCxnSpPr>
        <p:spPr>
          <a:xfrm rot="16200000" flipH="1">
            <a:off x="3189337" y="2579486"/>
            <a:ext cx="442756" cy="3488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>
            <a:stCxn id="5" idx="3"/>
            <a:endCxn id="10" idx="7"/>
          </p:cNvCxnSpPr>
          <p:nvPr/>
        </p:nvCxnSpPr>
        <p:spPr>
          <a:xfrm rot="5400000">
            <a:off x="5256311" y="2553235"/>
            <a:ext cx="442756" cy="4013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>
            <a:stCxn id="6" idx="6"/>
            <a:endCxn id="11" idx="2"/>
          </p:cNvCxnSpPr>
          <p:nvPr/>
        </p:nvCxnSpPr>
        <p:spPr>
          <a:xfrm flipV="1">
            <a:off x="2368949" y="4209332"/>
            <a:ext cx="599372" cy="1712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ak 21"/>
          <p:cNvCxnSpPr>
            <a:stCxn id="7" idx="0"/>
            <a:endCxn id="12" idx="4"/>
          </p:cNvCxnSpPr>
          <p:nvPr/>
        </p:nvCxnSpPr>
        <p:spPr>
          <a:xfrm rot="5400000" flipH="1" flipV="1">
            <a:off x="4238447" y="5279501"/>
            <a:ext cx="39953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ak 22"/>
          <p:cNvCxnSpPr>
            <a:stCxn id="8" idx="2"/>
            <a:endCxn id="13" idx="6"/>
          </p:cNvCxnSpPr>
          <p:nvPr/>
        </p:nvCxnSpPr>
        <p:spPr>
          <a:xfrm rot="10800000">
            <a:off x="5946336" y="4209333"/>
            <a:ext cx="492951" cy="1728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ak 23"/>
          <p:cNvCxnSpPr>
            <a:stCxn id="11" idx="7"/>
            <a:endCxn id="10" idx="3"/>
          </p:cNvCxnSpPr>
          <p:nvPr/>
        </p:nvCxnSpPr>
        <p:spPr>
          <a:xfrm rot="5400000" flipH="1" flipV="1">
            <a:off x="3710248" y="2743484"/>
            <a:ext cx="870824" cy="18187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ak 24"/>
          <p:cNvCxnSpPr>
            <a:stCxn id="11" idx="6"/>
            <a:endCxn id="13" idx="2"/>
          </p:cNvCxnSpPr>
          <p:nvPr/>
        </p:nvCxnSpPr>
        <p:spPr>
          <a:xfrm>
            <a:off x="3282278" y="4209332"/>
            <a:ext cx="23501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ak 25"/>
          <p:cNvCxnSpPr>
            <a:stCxn id="13" idx="1"/>
            <a:endCxn id="9" idx="5"/>
          </p:cNvCxnSpPr>
          <p:nvPr/>
        </p:nvCxnSpPr>
        <p:spPr>
          <a:xfrm rot="16200000" flipV="1">
            <a:off x="4307332" y="2717232"/>
            <a:ext cx="870824" cy="18712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ak 26"/>
          <p:cNvCxnSpPr>
            <a:stCxn id="9" idx="4"/>
            <a:endCxn id="12" idx="1"/>
          </p:cNvCxnSpPr>
          <p:nvPr/>
        </p:nvCxnSpPr>
        <p:spPr>
          <a:xfrm rot="16200000" flipH="1">
            <a:off x="3251746" y="3711968"/>
            <a:ext cx="1519850" cy="6310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ak 27"/>
          <p:cNvCxnSpPr>
            <a:stCxn id="12" idx="7"/>
            <a:endCxn id="10" idx="4"/>
          </p:cNvCxnSpPr>
          <p:nvPr/>
        </p:nvCxnSpPr>
        <p:spPr>
          <a:xfrm rot="5400000" flipH="1" flipV="1">
            <a:off x="4097692" y="3719103"/>
            <a:ext cx="1519850" cy="6168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ruta 28"/>
          <p:cNvSpPr txBox="1"/>
          <p:nvPr/>
        </p:nvSpPr>
        <p:spPr>
          <a:xfrm>
            <a:off x="2797073" y="5036929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13</a:t>
            </a:r>
            <a:endParaRPr lang="sv-SE" dirty="0"/>
          </a:p>
        </p:txBody>
      </p:sp>
      <p:sp>
        <p:nvSpPr>
          <p:cNvPr id="30" name="textruta 29"/>
          <p:cNvSpPr txBox="1"/>
          <p:nvPr/>
        </p:nvSpPr>
        <p:spPr>
          <a:xfrm>
            <a:off x="2178472" y="3032766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11</a:t>
            </a:r>
            <a:endParaRPr lang="sv-SE" dirty="0"/>
          </a:p>
        </p:txBody>
      </p:sp>
      <p:sp>
        <p:nvSpPr>
          <p:cNvPr id="31" name="textruta 30"/>
          <p:cNvSpPr txBox="1"/>
          <p:nvPr/>
        </p:nvSpPr>
        <p:spPr>
          <a:xfrm>
            <a:off x="5525957" y="5047470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6275173" y="3032766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9</a:t>
            </a:r>
          </a:p>
        </p:txBody>
      </p:sp>
      <p:sp>
        <p:nvSpPr>
          <p:cNvPr id="33" name="textruta 32"/>
          <p:cNvSpPr txBox="1"/>
          <p:nvPr/>
        </p:nvSpPr>
        <p:spPr>
          <a:xfrm>
            <a:off x="4296298" y="1989193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5</a:t>
            </a:r>
          </a:p>
        </p:txBody>
      </p:sp>
      <p:sp>
        <p:nvSpPr>
          <p:cNvPr id="34" name="textruta 33"/>
          <p:cNvSpPr txBox="1"/>
          <p:nvPr/>
        </p:nvSpPr>
        <p:spPr>
          <a:xfrm>
            <a:off x="2420679" y="3888721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11</a:t>
            </a:r>
            <a:endParaRPr lang="sv-SE" dirty="0"/>
          </a:p>
        </p:txBody>
      </p:sp>
      <p:sp>
        <p:nvSpPr>
          <p:cNvPr id="35" name="textruta 34"/>
          <p:cNvSpPr txBox="1"/>
          <p:nvPr/>
        </p:nvSpPr>
        <p:spPr>
          <a:xfrm>
            <a:off x="3139571" y="2649165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</a:t>
            </a:r>
          </a:p>
        </p:txBody>
      </p:sp>
      <p:sp>
        <p:nvSpPr>
          <p:cNvPr id="36" name="textruta 35"/>
          <p:cNvSpPr txBox="1"/>
          <p:nvPr/>
        </p:nvSpPr>
        <p:spPr>
          <a:xfrm>
            <a:off x="4441379" y="5082190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9</a:t>
            </a:r>
          </a:p>
        </p:txBody>
      </p:sp>
      <p:sp>
        <p:nvSpPr>
          <p:cNvPr id="37" name="textruta 36"/>
          <p:cNvSpPr txBox="1"/>
          <p:nvPr/>
        </p:nvSpPr>
        <p:spPr>
          <a:xfrm>
            <a:off x="3174851" y="3636863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38" name="textruta 37"/>
          <p:cNvSpPr txBox="1"/>
          <p:nvPr/>
        </p:nvSpPr>
        <p:spPr>
          <a:xfrm>
            <a:off x="3317956" y="4165695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39" name="textruta 38"/>
          <p:cNvSpPr txBox="1"/>
          <p:nvPr/>
        </p:nvSpPr>
        <p:spPr>
          <a:xfrm>
            <a:off x="3954198" y="2926739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</a:p>
        </p:txBody>
      </p:sp>
      <p:sp>
        <p:nvSpPr>
          <p:cNvPr id="40" name="textruta 39"/>
          <p:cNvSpPr txBox="1"/>
          <p:nvPr/>
        </p:nvSpPr>
        <p:spPr>
          <a:xfrm>
            <a:off x="5155721" y="2484452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</a:t>
            </a:r>
          </a:p>
        </p:txBody>
      </p:sp>
      <p:sp>
        <p:nvSpPr>
          <p:cNvPr id="41" name="textruta 40"/>
          <p:cNvSpPr txBox="1"/>
          <p:nvPr/>
        </p:nvSpPr>
        <p:spPr>
          <a:xfrm>
            <a:off x="5037585" y="3341294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12</a:t>
            </a:r>
            <a:endParaRPr lang="sv-SE" dirty="0"/>
          </a:p>
        </p:txBody>
      </p:sp>
      <p:sp>
        <p:nvSpPr>
          <p:cNvPr id="42" name="textruta 41"/>
          <p:cNvSpPr txBox="1"/>
          <p:nvPr/>
        </p:nvSpPr>
        <p:spPr>
          <a:xfrm>
            <a:off x="3952212" y="4375527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43" name="textruta 42"/>
          <p:cNvSpPr txBox="1"/>
          <p:nvPr/>
        </p:nvSpPr>
        <p:spPr>
          <a:xfrm>
            <a:off x="6075180" y="3875833"/>
            <a:ext cx="107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Analysis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The optimum </a:t>
            </a:r>
            <a:r>
              <a:rPr lang="sv-SE" dirty="0" err="1" smtClean="0"/>
              <a:t>can</a:t>
            </a:r>
            <a:r>
              <a:rPr lang="sv-SE" dirty="0" smtClean="0"/>
              <a:t> not be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than</a:t>
            </a:r>
            <a:r>
              <a:rPr lang="sv-SE" dirty="0" smtClean="0"/>
              <a:t> the </a:t>
            </a:r>
            <a:r>
              <a:rPr lang="sv-SE" dirty="0" err="1" smtClean="0"/>
              <a:t>sum</a:t>
            </a:r>
            <a:r>
              <a:rPr lang="sv-SE" dirty="0" smtClean="0"/>
              <a:t> of all </a:t>
            </a:r>
            <a:r>
              <a:rPr lang="sv-SE" dirty="0" err="1" smtClean="0"/>
              <a:t>weights</a:t>
            </a:r>
            <a:r>
              <a:rPr lang="sv-SE" dirty="0" smtClean="0"/>
              <a:t>.</a:t>
            </a:r>
          </a:p>
          <a:p>
            <a:r>
              <a:rPr lang="sv-SE" dirty="0" smtClean="0"/>
              <a:t>In the approximation </a:t>
            </a:r>
            <a:r>
              <a:rPr lang="sv-SE" dirty="0" err="1" smtClean="0"/>
              <a:t>found</a:t>
            </a:r>
            <a:r>
              <a:rPr lang="sv-SE" dirty="0" smtClean="0"/>
              <a:t>, </a:t>
            </a:r>
            <a:r>
              <a:rPr lang="sv-SE" dirty="0" err="1" smtClean="0"/>
              <a:t>each</a:t>
            </a:r>
            <a:r>
              <a:rPr lang="sv-SE" dirty="0" smtClean="0"/>
              <a:t> </a:t>
            </a:r>
            <a:r>
              <a:rPr lang="sv-SE" dirty="0" err="1" smtClean="0"/>
              <a:t>vertex</a:t>
            </a:r>
            <a:r>
              <a:rPr lang="sv-SE" dirty="0" smtClean="0"/>
              <a:t> </a:t>
            </a:r>
            <a:r>
              <a:rPr lang="sv-SE" dirty="0" err="1" smtClean="0"/>
              <a:t>adds</a:t>
            </a:r>
            <a:r>
              <a:rPr lang="sv-SE" dirty="0" smtClean="0"/>
              <a:t> at </a:t>
            </a:r>
            <a:r>
              <a:rPr lang="sv-SE" dirty="0" err="1" smtClean="0"/>
              <a:t>least</a:t>
            </a:r>
            <a:r>
              <a:rPr lang="sv-SE" dirty="0" smtClean="0"/>
              <a:t> </a:t>
            </a:r>
            <a:r>
              <a:rPr lang="sv-SE" dirty="0" err="1" smtClean="0"/>
              <a:t>half</a:t>
            </a:r>
            <a:r>
              <a:rPr lang="sv-SE" dirty="0" smtClean="0"/>
              <a:t> of </a:t>
            </a:r>
            <a:r>
              <a:rPr lang="sv-SE" dirty="0" err="1" smtClean="0"/>
              <a:t>its</a:t>
            </a:r>
            <a:r>
              <a:rPr lang="sv-SE" dirty="0" smtClean="0"/>
              <a:t> </a:t>
            </a:r>
            <a:r>
              <a:rPr lang="sv-SE" dirty="0" err="1" smtClean="0"/>
              <a:t>neighborhood’s</a:t>
            </a:r>
            <a:r>
              <a:rPr lang="sv-SE" dirty="0" smtClean="0"/>
              <a:t> </a:t>
            </a:r>
            <a:r>
              <a:rPr lang="sv-SE" dirty="0" err="1" smtClean="0"/>
              <a:t>weight</a:t>
            </a:r>
            <a:r>
              <a:rPr lang="sv-SE" dirty="0" smtClean="0"/>
              <a:t>  to the solution.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		</a:t>
            </a:r>
            <a:r>
              <a:rPr lang="sv-SE" dirty="0" err="1" smtClean="0"/>
              <a:t>We</a:t>
            </a:r>
            <a:r>
              <a:rPr lang="sv-SE" dirty="0" smtClean="0"/>
              <a:t> get approximation </a:t>
            </a:r>
            <a:r>
              <a:rPr lang="sv-SE" dirty="0" err="1" smtClean="0"/>
              <a:t>ratio</a:t>
            </a:r>
            <a:r>
              <a:rPr lang="sv-SE" dirty="0" smtClean="0"/>
              <a:t> </a:t>
            </a:r>
          </a:p>
          <a:p>
            <a:pPr>
              <a:buNone/>
            </a:pPr>
            <a:r>
              <a:rPr lang="sv-SE" dirty="0" smtClean="0">
                <a:latin typeface="Courier New"/>
              </a:rPr>
              <a:t>				</a:t>
            </a:r>
            <a:r>
              <a:rPr lang="sv-SE" dirty="0" err="1" smtClean="0"/>
              <a:t>apx/opt</a:t>
            </a:r>
            <a:r>
              <a:rPr lang="sv-SE" dirty="0" smtClean="0"/>
              <a:t>&gt;= 0.5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Run</a:t>
            </a:r>
            <a:r>
              <a:rPr lang="sv-SE" dirty="0" smtClean="0"/>
              <a:t> Time </a:t>
            </a:r>
            <a:r>
              <a:rPr lang="sv-SE" dirty="0" err="1" smtClean="0"/>
              <a:t>Analysis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There</a:t>
            </a:r>
            <a:r>
              <a:rPr lang="sv-SE" dirty="0" smtClean="0"/>
              <a:t> is no </a:t>
            </a:r>
            <a:r>
              <a:rPr lang="sv-SE" dirty="0" err="1" smtClean="0"/>
              <a:t>guarantee</a:t>
            </a:r>
            <a:r>
              <a:rPr lang="sv-SE" dirty="0" smtClean="0"/>
              <a:t> the </a:t>
            </a:r>
            <a:r>
              <a:rPr lang="sv-SE" dirty="0" err="1" smtClean="0"/>
              <a:t>number</a:t>
            </a:r>
            <a:r>
              <a:rPr lang="sv-SE" dirty="0" smtClean="0"/>
              <a:t> of </a:t>
            </a:r>
            <a:r>
              <a:rPr lang="sv-SE" dirty="0" err="1" smtClean="0"/>
              <a:t>flips</a:t>
            </a:r>
            <a:r>
              <a:rPr lang="sv-SE" dirty="0" smtClean="0"/>
              <a:t>, and </a:t>
            </a:r>
            <a:r>
              <a:rPr lang="sv-SE" dirty="0" err="1" smtClean="0"/>
              <a:t>hence</a:t>
            </a:r>
            <a:r>
              <a:rPr lang="sv-SE" dirty="0" smtClean="0"/>
              <a:t> the </a:t>
            </a:r>
            <a:r>
              <a:rPr lang="sv-SE" dirty="0" err="1" smtClean="0"/>
              <a:t>algorithm</a:t>
            </a:r>
            <a:r>
              <a:rPr lang="sv-SE" dirty="0" smtClean="0"/>
              <a:t> </a:t>
            </a:r>
            <a:r>
              <a:rPr lang="sv-SE" dirty="0" err="1" smtClean="0"/>
              <a:t>run</a:t>
            </a:r>
            <a:r>
              <a:rPr lang="sv-SE" dirty="0" smtClean="0"/>
              <a:t> time, is </a:t>
            </a:r>
            <a:r>
              <a:rPr lang="sv-SE" dirty="0" err="1" smtClean="0"/>
              <a:t>polynomially</a:t>
            </a:r>
            <a:r>
              <a:rPr lang="sv-SE" dirty="0" smtClean="0"/>
              <a:t> </a:t>
            </a:r>
            <a:r>
              <a:rPr lang="sv-SE" dirty="0" err="1" smtClean="0"/>
              <a:t>bounded</a:t>
            </a:r>
            <a:r>
              <a:rPr lang="sv-SE" dirty="0" smtClean="0"/>
              <a:t>!</a:t>
            </a:r>
          </a:p>
          <a:p>
            <a:r>
              <a:rPr lang="sv-SE" dirty="0" smtClean="0"/>
              <a:t>Trick: </a:t>
            </a:r>
            <a:r>
              <a:rPr lang="sv-SE" dirty="0" err="1" smtClean="0"/>
              <a:t>Only</a:t>
            </a:r>
            <a:r>
              <a:rPr lang="sv-SE" dirty="0" smtClean="0"/>
              <a:t> </a:t>
            </a:r>
            <a:r>
              <a:rPr lang="sv-SE" dirty="0" err="1" smtClean="0"/>
              <a:t>flip</a:t>
            </a:r>
            <a:r>
              <a:rPr lang="sv-SE" dirty="0" smtClean="0"/>
              <a:t> </a:t>
            </a:r>
            <a:r>
              <a:rPr lang="sv-SE" dirty="0" err="1" smtClean="0"/>
              <a:t>if</a:t>
            </a:r>
            <a:r>
              <a:rPr lang="sv-SE" dirty="0" smtClean="0"/>
              <a:t> </a:t>
            </a:r>
            <a:r>
              <a:rPr lang="sv-SE" dirty="0" err="1" smtClean="0"/>
              <a:t>net</a:t>
            </a:r>
            <a:r>
              <a:rPr lang="sv-SE" dirty="0" smtClean="0"/>
              <a:t> </a:t>
            </a:r>
            <a:r>
              <a:rPr lang="sv-SE" dirty="0" err="1" smtClean="0"/>
              <a:t>gain</a:t>
            </a:r>
            <a:r>
              <a:rPr lang="sv-SE" dirty="0" smtClean="0"/>
              <a:t> is &gt;= 2</a:t>
            </a:r>
            <a:r>
              <a:rPr lang="sv-SE" dirty="0" smtClean="0">
                <a:latin typeface="Symbol"/>
              </a:rPr>
              <a:t>e</a:t>
            </a:r>
            <a:r>
              <a:rPr lang="sv-SE" dirty="0" smtClean="0"/>
              <a:t> </a:t>
            </a:r>
            <a:r>
              <a:rPr lang="sv-SE" dirty="0" err="1" smtClean="0"/>
              <a:t>w(A,B)/n</a:t>
            </a:r>
            <a:endParaRPr lang="sv-SE" dirty="0" smtClean="0"/>
          </a:p>
          <a:p>
            <a:r>
              <a:rPr lang="sv-SE" dirty="0" err="1" smtClean="0"/>
              <a:t>We</a:t>
            </a:r>
            <a:r>
              <a:rPr lang="sv-SE" dirty="0" smtClean="0"/>
              <a:t> get 0.5-</a:t>
            </a:r>
            <a:r>
              <a:rPr lang="sv-SE" dirty="0" smtClean="0">
                <a:latin typeface="Symbol"/>
              </a:rPr>
              <a:t>e</a:t>
            </a:r>
            <a:r>
              <a:rPr lang="sv-SE" dirty="0" smtClean="0"/>
              <a:t>  approximation.</a:t>
            </a:r>
          </a:p>
          <a:p>
            <a:r>
              <a:rPr lang="sv-SE" dirty="0" err="1" smtClean="0"/>
              <a:t>Each</a:t>
            </a:r>
            <a:r>
              <a:rPr lang="sv-SE" dirty="0" smtClean="0"/>
              <a:t> </a:t>
            </a:r>
            <a:r>
              <a:rPr lang="sv-SE" dirty="0" err="1" smtClean="0"/>
              <a:t>flip</a:t>
            </a:r>
            <a:r>
              <a:rPr lang="sv-SE" dirty="0" smtClean="0"/>
              <a:t> </a:t>
            </a:r>
            <a:r>
              <a:rPr lang="sv-SE" dirty="0" err="1" smtClean="0"/>
              <a:t>improve</a:t>
            </a:r>
            <a:r>
              <a:rPr lang="sv-SE" dirty="0" smtClean="0"/>
              <a:t> the </a:t>
            </a:r>
            <a:r>
              <a:rPr lang="sv-SE" dirty="0" err="1" smtClean="0"/>
              <a:t>weight</a:t>
            </a:r>
            <a:r>
              <a:rPr lang="sv-SE" dirty="0" smtClean="0"/>
              <a:t> at </a:t>
            </a:r>
            <a:r>
              <a:rPr lang="sv-SE" dirty="0" err="1" smtClean="0"/>
              <a:t>least</a:t>
            </a:r>
            <a:r>
              <a:rPr lang="sv-SE" dirty="0" smtClean="0"/>
              <a:t> a </a:t>
            </a:r>
            <a:r>
              <a:rPr lang="sv-SE" dirty="0" err="1" smtClean="0"/>
              <a:t>factor</a:t>
            </a:r>
            <a:r>
              <a:rPr lang="sv-SE" dirty="0" smtClean="0"/>
              <a:t> (1+</a:t>
            </a:r>
            <a:r>
              <a:rPr lang="sv-SE" dirty="0" smtClean="0">
                <a:latin typeface="Symbol"/>
              </a:rPr>
              <a:t>e</a:t>
            </a:r>
            <a:r>
              <a:rPr lang="sv-SE" dirty="0" smtClean="0"/>
              <a:t>/n). After n/</a:t>
            </a:r>
            <a:r>
              <a:rPr lang="sv-SE" dirty="0" smtClean="0">
                <a:latin typeface="Symbol"/>
              </a:rPr>
              <a:t>e </a:t>
            </a:r>
            <a:r>
              <a:rPr lang="sv-SE" dirty="0" err="1" smtClean="0"/>
              <a:t>flips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at </a:t>
            </a:r>
            <a:r>
              <a:rPr lang="sv-SE" dirty="0" err="1" smtClean="0"/>
              <a:t>least</a:t>
            </a:r>
            <a:r>
              <a:rPr lang="sv-SE" dirty="0" smtClean="0"/>
              <a:t> </a:t>
            </a:r>
            <a:r>
              <a:rPr lang="sv-SE" dirty="0" err="1" smtClean="0"/>
              <a:t>doubled</a:t>
            </a:r>
            <a:r>
              <a:rPr lang="sv-SE" dirty="0" smtClean="0"/>
              <a:t> the </a:t>
            </a:r>
            <a:r>
              <a:rPr lang="sv-SE" dirty="0" err="1" smtClean="0"/>
              <a:t>weight</a:t>
            </a:r>
            <a:r>
              <a:rPr lang="sv-SE" dirty="0" smtClean="0"/>
              <a:t>.</a:t>
            </a:r>
          </a:p>
          <a:p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need</a:t>
            </a:r>
            <a:r>
              <a:rPr lang="sv-SE" dirty="0" smtClean="0"/>
              <a:t> at </a:t>
            </a:r>
            <a:r>
              <a:rPr lang="sv-SE" dirty="0" err="1" smtClean="0"/>
              <a:t>most</a:t>
            </a:r>
            <a:r>
              <a:rPr lang="sv-SE" dirty="0" smtClean="0"/>
              <a:t> log2(OPT) </a:t>
            </a:r>
            <a:r>
              <a:rPr lang="sv-SE" dirty="0" err="1" smtClean="0"/>
              <a:t>doublings</a:t>
            </a:r>
            <a:r>
              <a:rPr lang="sv-SE" dirty="0" smtClean="0"/>
              <a:t>…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tudio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Studio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Studio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576</TotalTime>
  <Words>553</Words>
  <Application>Microsoft Macintosh PowerPoint</Application>
  <PresentationFormat>Bildspel på skärmen (4:3)</PresentationFormat>
  <Paragraphs>93</Paragraphs>
  <Slides>18</Slides>
  <Notes>0</Notes>
  <HiddenSlides>0</HiddenSlides>
  <MMClips>0</MMClips>
  <ScaleCrop>false</ScaleCrop>
  <HeadingPairs>
    <vt:vector size="6" baseType="variant">
      <vt:variant>
        <vt:lpstr>Formgivningsmall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0" baseType="lpstr">
      <vt:lpstr>Studio</vt:lpstr>
      <vt:lpstr>Equation</vt:lpstr>
      <vt:lpstr>Advanced Approximation Algorithms II</vt:lpstr>
      <vt:lpstr>The MAX CUT Problem</vt:lpstr>
      <vt:lpstr>The MAX CUT Problem</vt:lpstr>
      <vt:lpstr>MAX CUT vs. MIN CUT</vt:lpstr>
      <vt:lpstr>Overview</vt:lpstr>
      <vt:lpstr>Local Search</vt:lpstr>
      <vt:lpstr>Local Search</vt:lpstr>
      <vt:lpstr>Analysis</vt:lpstr>
      <vt:lpstr>Run Time Analysis?</vt:lpstr>
      <vt:lpstr>Mathematical Programing</vt:lpstr>
      <vt:lpstr>How to Obtain an Approximation Guarantee</vt:lpstr>
      <vt:lpstr>Integer Programming</vt:lpstr>
      <vt:lpstr>2D Relaxation</vt:lpstr>
      <vt:lpstr>2D Relaxation Can’t be Worse</vt:lpstr>
      <vt:lpstr>Randomized Rounding of 2D</vt:lpstr>
      <vt:lpstr>Approximation Ratio</vt:lpstr>
      <vt:lpstr>Rounding Ratio</vt:lpstr>
      <vt:lpstr>Semidefinite Programming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Approximation Algorithms</dc:title>
  <dc:creator>Andreas Björklund</dc:creator>
  <cp:lastModifiedBy>Andreas Björklund</cp:lastModifiedBy>
  <cp:revision>45</cp:revision>
  <dcterms:created xsi:type="dcterms:W3CDTF">2012-09-10T08:37:24Z</dcterms:created>
  <dcterms:modified xsi:type="dcterms:W3CDTF">2012-09-10T08:37:45Z</dcterms:modified>
</cp:coreProperties>
</file>